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2"/>
  </p:notesMasterIdLst>
  <p:sldIdLst>
    <p:sldId id="256" r:id="rId2"/>
    <p:sldId id="308" r:id="rId3"/>
    <p:sldId id="332" r:id="rId4"/>
    <p:sldId id="333" r:id="rId5"/>
    <p:sldId id="334" r:id="rId6"/>
    <p:sldId id="345" r:id="rId7"/>
    <p:sldId id="335" r:id="rId8"/>
    <p:sldId id="336" r:id="rId9"/>
    <p:sldId id="338" r:id="rId10"/>
    <p:sldId id="339" r:id="rId11"/>
    <p:sldId id="340" r:id="rId12"/>
    <p:sldId id="341" r:id="rId13"/>
    <p:sldId id="344" r:id="rId14"/>
    <p:sldId id="313" r:id="rId15"/>
    <p:sldId id="316" r:id="rId16"/>
    <p:sldId id="318" r:id="rId17"/>
    <p:sldId id="314" r:id="rId18"/>
    <p:sldId id="315" r:id="rId19"/>
    <p:sldId id="317" r:id="rId20"/>
    <p:sldId id="320" r:id="rId21"/>
    <p:sldId id="329" r:id="rId22"/>
    <p:sldId id="330" r:id="rId23"/>
    <p:sldId id="331" r:id="rId24"/>
    <p:sldId id="343" r:id="rId25"/>
    <p:sldId id="271" r:id="rId26"/>
    <p:sldId id="264" r:id="rId27"/>
    <p:sldId id="322" r:id="rId28"/>
    <p:sldId id="302" r:id="rId29"/>
    <p:sldId id="324" r:id="rId30"/>
    <p:sldId id="270" r:id="rId31"/>
  </p:sldIdLst>
  <p:sldSz cx="9144000" cy="6858000" type="screen4x3"/>
  <p:notesSz cx="6805613" cy="99393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0553"/>
    <a:srgbClr val="BC481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0098" autoAdjust="0"/>
  </p:normalViewPr>
  <p:slideViewPr>
    <p:cSldViewPr>
      <p:cViewPr varScale="1">
        <p:scale>
          <a:sx n="134" d="100"/>
          <a:sy n="134" d="100"/>
        </p:scale>
        <p:origin x="-1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998" y="-96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89474C-8B77-405C-803C-D3F31ACC1FFA}" type="doc">
      <dgm:prSet loTypeId="urn:microsoft.com/office/officeart/2005/8/layout/funnel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C479F544-1BC3-4B8D-A1CE-9EA4610E48D3}">
      <dgm:prSet phldrT="[Tekst]" custT="1"/>
      <dgm:spPr/>
      <dgm:t>
        <a:bodyPr/>
        <a:lstStyle/>
        <a:p>
          <a:r>
            <a:rPr lang="pl-PL" sz="900" b="1" dirty="0" smtClean="0">
              <a:solidFill>
                <a:schemeClr val="tx1"/>
              </a:solidFill>
            </a:rPr>
            <a:t>ROZWÓJ BUDOWANY ODDOLNIE</a:t>
          </a:r>
          <a:endParaRPr lang="pl-PL" sz="900" b="1" dirty="0">
            <a:solidFill>
              <a:schemeClr val="tx1"/>
            </a:solidFill>
          </a:endParaRPr>
        </a:p>
      </dgm:t>
    </dgm:pt>
    <dgm:pt modelId="{31BA7D08-3339-4AF4-A3D8-D9183E3DF243}" type="parTrans" cxnId="{583CC6FF-F31A-4B3F-93D6-00D97E799B0A}">
      <dgm:prSet/>
      <dgm:spPr/>
      <dgm:t>
        <a:bodyPr/>
        <a:lstStyle/>
        <a:p>
          <a:endParaRPr lang="pl-PL"/>
        </a:p>
      </dgm:t>
    </dgm:pt>
    <dgm:pt modelId="{AFA03268-8638-4DF0-A2A6-7C51D2B9DCFF}" type="sibTrans" cxnId="{583CC6FF-F31A-4B3F-93D6-00D97E799B0A}">
      <dgm:prSet/>
      <dgm:spPr/>
      <dgm:t>
        <a:bodyPr/>
        <a:lstStyle/>
        <a:p>
          <a:endParaRPr lang="pl-PL"/>
        </a:p>
      </dgm:t>
    </dgm:pt>
    <dgm:pt modelId="{EACE5AB6-FCD3-43B5-B344-059F90A1D6A6}">
      <dgm:prSet phldrT="[Tekst]" custT="1"/>
      <dgm:spPr/>
      <dgm:t>
        <a:bodyPr/>
        <a:lstStyle/>
        <a:p>
          <a:r>
            <a:rPr lang="pl-PL" sz="900" b="1" dirty="0" smtClean="0">
              <a:solidFill>
                <a:schemeClr val="tx1"/>
              </a:solidFill>
            </a:rPr>
            <a:t>KOORDYNACJA</a:t>
          </a:r>
          <a:endParaRPr lang="pl-PL" sz="900" b="1" dirty="0">
            <a:solidFill>
              <a:schemeClr val="tx1"/>
            </a:solidFill>
          </a:endParaRPr>
        </a:p>
      </dgm:t>
    </dgm:pt>
    <dgm:pt modelId="{FB4D24C6-7E8F-46F5-BCB5-882968FCAF0B}" type="parTrans" cxnId="{61E72A46-4D7A-41AC-97AD-E2CE256376CE}">
      <dgm:prSet/>
      <dgm:spPr/>
      <dgm:t>
        <a:bodyPr/>
        <a:lstStyle/>
        <a:p>
          <a:endParaRPr lang="pl-PL"/>
        </a:p>
      </dgm:t>
    </dgm:pt>
    <dgm:pt modelId="{0B60DE15-35D8-47FC-AD07-FCAF7B27599B}" type="sibTrans" cxnId="{61E72A46-4D7A-41AC-97AD-E2CE256376CE}">
      <dgm:prSet/>
      <dgm:spPr/>
      <dgm:t>
        <a:bodyPr/>
        <a:lstStyle/>
        <a:p>
          <a:endParaRPr lang="pl-PL"/>
        </a:p>
      </dgm:t>
    </dgm:pt>
    <dgm:pt modelId="{29434613-DFA8-4622-82B2-40883D0F7540}">
      <dgm:prSet phldrT="[Tekst]"/>
      <dgm:spPr/>
      <dgm:t>
        <a:bodyPr/>
        <a:lstStyle/>
        <a:p>
          <a:r>
            <a:rPr lang="pl-PL" b="1" dirty="0" smtClean="0">
              <a:solidFill>
                <a:srgbClr val="C00000"/>
              </a:solidFill>
            </a:rPr>
            <a:t>Instrument RLKS</a:t>
          </a:r>
          <a:endParaRPr lang="pl-PL" b="1" dirty="0">
            <a:solidFill>
              <a:srgbClr val="C00000"/>
            </a:solidFill>
          </a:endParaRPr>
        </a:p>
      </dgm:t>
    </dgm:pt>
    <dgm:pt modelId="{A9C3CB16-0AB3-4608-8F08-98BD2871765E}" type="parTrans" cxnId="{6B94EC9D-C72E-437A-93F2-B6DF38676CA9}">
      <dgm:prSet/>
      <dgm:spPr/>
      <dgm:t>
        <a:bodyPr/>
        <a:lstStyle/>
        <a:p>
          <a:endParaRPr lang="pl-PL"/>
        </a:p>
      </dgm:t>
    </dgm:pt>
    <dgm:pt modelId="{B661EFB0-89AB-4F26-B17B-DC0A2920EF8A}" type="sibTrans" cxnId="{6B94EC9D-C72E-437A-93F2-B6DF38676CA9}">
      <dgm:prSet/>
      <dgm:spPr/>
      <dgm:t>
        <a:bodyPr/>
        <a:lstStyle/>
        <a:p>
          <a:endParaRPr lang="pl-PL"/>
        </a:p>
      </dgm:t>
    </dgm:pt>
    <dgm:pt modelId="{60C7274F-AF33-4607-89A3-084659C69745}">
      <dgm:prSet phldrT="[Tekst]" custT="1"/>
      <dgm:spPr/>
      <dgm:t>
        <a:bodyPr/>
        <a:lstStyle/>
        <a:p>
          <a:r>
            <a:rPr lang="pl-PL" sz="900" b="1" dirty="0" smtClean="0">
              <a:solidFill>
                <a:schemeClr val="tx1"/>
              </a:solidFill>
            </a:rPr>
            <a:t>PARTNERSTWO</a:t>
          </a:r>
          <a:endParaRPr lang="pl-PL" sz="900" b="1" dirty="0">
            <a:solidFill>
              <a:schemeClr val="tx1"/>
            </a:solidFill>
          </a:endParaRPr>
        </a:p>
      </dgm:t>
    </dgm:pt>
    <dgm:pt modelId="{9C185D6E-96F2-4678-8916-67517E9FC7E2}" type="sibTrans" cxnId="{CF0E512F-A5D2-4794-8FBD-F6218DD7C4C7}">
      <dgm:prSet/>
      <dgm:spPr/>
      <dgm:t>
        <a:bodyPr/>
        <a:lstStyle/>
        <a:p>
          <a:endParaRPr lang="pl-PL"/>
        </a:p>
      </dgm:t>
    </dgm:pt>
    <dgm:pt modelId="{33597948-AB68-40A1-AD84-0922F9449BBB}" type="parTrans" cxnId="{CF0E512F-A5D2-4794-8FBD-F6218DD7C4C7}">
      <dgm:prSet/>
      <dgm:spPr/>
      <dgm:t>
        <a:bodyPr/>
        <a:lstStyle/>
        <a:p>
          <a:endParaRPr lang="pl-PL"/>
        </a:p>
      </dgm:t>
    </dgm:pt>
    <dgm:pt modelId="{084F7D4C-EBCA-4D0D-AD30-2F89254CB4DA}" type="pres">
      <dgm:prSet presAssocID="{A989474C-8B77-405C-803C-D3F31ACC1FFA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EB62A6C6-AA1F-4BA4-A730-9F8AA027A842}" type="pres">
      <dgm:prSet presAssocID="{A989474C-8B77-405C-803C-D3F31ACC1FFA}" presName="ellipse" presStyleLbl="trBgShp" presStyleIdx="0" presStyleCnt="1"/>
      <dgm:spPr/>
    </dgm:pt>
    <dgm:pt modelId="{8E12D527-DC74-4148-B96C-5D737578BCD4}" type="pres">
      <dgm:prSet presAssocID="{A989474C-8B77-405C-803C-D3F31ACC1FFA}" presName="arrow1" presStyleLbl="fgShp" presStyleIdx="0" presStyleCnt="1"/>
      <dgm:spPr/>
    </dgm:pt>
    <dgm:pt modelId="{4A1FE444-B9BA-43F6-B141-7A357FF6DB5A}" type="pres">
      <dgm:prSet presAssocID="{A989474C-8B77-405C-803C-D3F31ACC1FFA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D0FA8DE-055E-48FE-971B-44D47F593F2A}" type="pres">
      <dgm:prSet presAssocID="{C479F544-1BC3-4B8D-A1CE-9EA4610E48D3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CF71528-0BDA-4D69-9719-0A179F4DCC3C}" type="pres">
      <dgm:prSet presAssocID="{EACE5AB6-FCD3-43B5-B344-059F90A1D6A6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63D375-CED8-4DE6-96A3-E0DA15C40687}" type="pres">
      <dgm:prSet presAssocID="{29434613-DFA8-4622-82B2-40883D0F7540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8DD0A84-1F5E-49A5-BCA6-C3E7F19B0CBA}" type="pres">
      <dgm:prSet presAssocID="{A989474C-8B77-405C-803C-D3F31ACC1FFA}" presName="funnel" presStyleLbl="trAlignAcc1" presStyleIdx="0" presStyleCnt="1" custLinFactNeighborX="-621" custLinFactNeighborY="854"/>
      <dgm:spPr/>
    </dgm:pt>
  </dgm:ptLst>
  <dgm:cxnLst>
    <dgm:cxn modelId="{C129D5B0-B757-41AC-BC99-99A61D065122}" type="presOf" srcId="{60C7274F-AF33-4607-89A3-084659C69745}" destId="{DD63D375-CED8-4DE6-96A3-E0DA15C40687}" srcOrd="0" destOrd="0" presId="urn:microsoft.com/office/officeart/2005/8/layout/funnel1"/>
    <dgm:cxn modelId="{CF0E512F-A5D2-4794-8FBD-F6218DD7C4C7}" srcId="{A989474C-8B77-405C-803C-D3F31ACC1FFA}" destId="{60C7274F-AF33-4607-89A3-084659C69745}" srcOrd="0" destOrd="0" parTransId="{33597948-AB68-40A1-AD84-0922F9449BBB}" sibTransId="{9C185D6E-96F2-4678-8916-67517E9FC7E2}"/>
    <dgm:cxn modelId="{6B94EC9D-C72E-437A-93F2-B6DF38676CA9}" srcId="{A989474C-8B77-405C-803C-D3F31ACC1FFA}" destId="{29434613-DFA8-4622-82B2-40883D0F7540}" srcOrd="3" destOrd="0" parTransId="{A9C3CB16-0AB3-4608-8F08-98BD2871765E}" sibTransId="{B661EFB0-89AB-4F26-B17B-DC0A2920EF8A}"/>
    <dgm:cxn modelId="{FF9CA328-C3C4-4227-B53B-6FBF573A026D}" type="presOf" srcId="{C479F544-1BC3-4B8D-A1CE-9EA4610E48D3}" destId="{1CF71528-0BDA-4D69-9719-0A179F4DCC3C}" srcOrd="0" destOrd="0" presId="urn:microsoft.com/office/officeart/2005/8/layout/funnel1"/>
    <dgm:cxn modelId="{4572DD47-5A47-4F01-9E19-6E9140EC097A}" type="presOf" srcId="{EACE5AB6-FCD3-43B5-B344-059F90A1D6A6}" destId="{AD0FA8DE-055E-48FE-971B-44D47F593F2A}" srcOrd="0" destOrd="0" presId="urn:microsoft.com/office/officeart/2005/8/layout/funnel1"/>
    <dgm:cxn modelId="{2EF1727D-3477-45EA-BA26-5B56DBFC9D00}" type="presOf" srcId="{A989474C-8B77-405C-803C-D3F31ACC1FFA}" destId="{084F7D4C-EBCA-4D0D-AD30-2F89254CB4DA}" srcOrd="0" destOrd="0" presId="urn:microsoft.com/office/officeart/2005/8/layout/funnel1"/>
    <dgm:cxn modelId="{583CC6FF-F31A-4B3F-93D6-00D97E799B0A}" srcId="{A989474C-8B77-405C-803C-D3F31ACC1FFA}" destId="{C479F544-1BC3-4B8D-A1CE-9EA4610E48D3}" srcOrd="1" destOrd="0" parTransId="{31BA7D08-3339-4AF4-A3D8-D9183E3DF243}" sibTransId="{AFA03268-8638-4DF0-A2A6-7C51D2B9DCFF}"/>
    <dgm:cxn modelId="{61E72A46-4D7A-41AC-97AD-E2CE256376CE}" srcId="{A989474C-8B77-405C-803C-D3F31ACC1FFA}" destId="{EACE5AB6-FCD3-43B5-B344-059F90A1D6A6}" srcOrd="2" destOrd="0" parTransId="{FB4D24C6-7E8F-46F5-BCB5-882968FCAF0B}" sibTransId="{0B60DE15-35D8-47FC-AD07-FCAF7B27599B}"/>
    <dgm:cxn modelId="{A527A88C-111C-473C-A7C5-C698C5B680AC}" type="presOf" srcId="{29434613-DFA8-4622-82B2-40883D0F7540}" destId="{4A1FE444-B9BA-43F6-B141-7A357FF6DB5A}" srcOrd="0" destOrd="0" presId="urn:microsoft.com/office/officeart/2005/8/layout/funnel1"/>
    <dgm:cxn modelId="{B66A2B98-83A9-4255-AFF5-8C2D120A9A67}" type="presParOf" srcId="{084F7D4C-EBCA-4D0D-AD30-2F89254CB4DA}" destId="{EB62A6C6-AA1F-4BA4-A730-9F8AA027A842}" srcOrd="0" destOrd="0" presId="urn:microsoft.com/office/officeart/2005/8/layout/funnel1"/>
    <dgm:cxn modelId="{9343FBE9-D86B-4A92-819A-B40BE794FB2F}" type="presParOf" srcId="{084F7D4C-EBCA-4D0D-AD30-2F89254CB4DA}" destId="{8E12D527-DC74-4148-B96C-5D737578BCD4}" srcOrd="1" destOrd="0" presId="urn:microsoft.com/office/officeart/2005/8/layout/funnel1"/>
    <dgm:cxn modelId="{A75FFFDE-C608-4188-8678-C13A55D8036E}" type="presParOf" srcId="{084F7D4C-EBCA-4D0D-AD30-2F89254CB4DA}" destId="{4A1FE444-B9BA-43F6-B141-7A357FF6DB5A}" srcOrd="2" destOrd="0" presId="urn:microsoft.com/office/officeart/2005/8/layout/funnel1"/>
    <dgm:cxn modelId="{3DA35DAC-6581-4E57-B7D3-FC9816AF9C9D}" type="presParOf" srcId="{084F7D4C-EBCA-4D0D-AD30-2F89254CB4DA}" destId="{AD0FA8DE-055E-48FE-971B-44D47F593F2A}" srcOrd="3" destOrd="0" presId="urn:microsoft.com/office/officeart/2005/8/layout/funnel1"/>
    <dgm:cxn modelId="{FDA00478-DDB5-4DDB-8E95-F09AD1C15D81}" type="presParOf" srcId="{084F7D4C-EBCA-4D0D-AD30-2F89254CB4DA}" destId="{1CF71528-0BDA-4D69-9719-0A179F4DCC3C}" srcOrd="4" destOrd="0" presId="urn:microsoft.com/office/officeart/2005/8/layout/funnel1"/>
    <dgm:cxn modelId="{B8013B7E-5C6A-4074-96EA-F3E82FF0B248}" type="presParOf" srcId="{084F7D4C-EBCA-4D0D-AD30-2F89254CB4DA}" destId="{DD63D375-CED8-4DE6-96A3-E0DA15C40687}" srcOrd="5" destOrd="0" presId="urn:microsoft.com/office/officeart/2005/8/layout/funnel1"/>
    <dgm:cxn modelId="{22527AB4-1010-4EDC-90E4-4F95344912AD}" type="presParOf" srcId="{084F7D4C-EBCA-4D0D-AD30-2F89254CB4DA}" destId="{B8DD0A84-1F5E-49A5-BCA6-C3E7F19B0CBA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FC7338-E2C0-4C4E-87EA-EF86C9F0F9D4}" type="doc">
      <dgm:prSet loTypeId="urn:microsoft.com/office/officeart/2005/8/layout/hList6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pl-PL"/>
        </a:p>
      </dgm:t>
    </dgm:pt>
    <dgm:pt modelId="{1AE99CEA-01AC-4170-8B5C-8DBBCD227498}">
      <dgm:prSet phldrT="[Tekst]" custT="1"/>
      <dgm:spPr/>
      <dgm:t>
        <a:bodyPr/>
        <a:lstStyle/>
        <a:p>
          <a:r>
            <a:rPr lang="pl-PL" sz="2800" dirty="0" smtClean="0">
              <a:solidFill>
                <a:srgbClr val="C00000"/>
              </a:solidFill>
            </a:rPr>
            <a:t>Wskaźnik produktu</a:t>
          </a:r>
          <a:endParaRPr lang="pl-PL" sz="2800" dirty="0">
            <a:solidFill>
              <a:srgbClr val="C00000"/>
            </a:solidFill>
          </a:endParaRPr>
        </a:p>
      </dgm:t>
    </dgm:pt>
    <dgm:pt modelId="{FEF35809-6AB2-46D0-921E-B5EE526B38F7}" type="parTrans" cxnId="{A8327EC0-7403-423A-BCF3-114E026A89E1}">
      <dgm:prSet/>
      <dgm:spPr/>
      <dgm:t>
        <a:bodyPr/>
        <a:lstStyle/>
        <a:p>
          <a:endParaRPr lang="pl-PL"/>
        </a:p>
      </dgm:t>
    </dgm:pt>
    <dgm:pt modelId="{54BAD98C-080B-4917-80CB-2CFF9A84603A}" type="sibTrans" cxnId="{A8327EC0-7403-423A-BCF3-114E026A89E1}">
      <dgm:prSet/>
      <dgm:spPr/>
      <dgm:t>
        <a:bodyPr/>
        <a:lstStyle/>
        <a:p>
          <a:endParaRPr lang="pl-PL"/>
        </a:p>
      </dgm:t>
    </dgm:pt>
    <dgm:pt modelId="{14138738-70C0-44FD-B1A3-D89E527C533A}">
      <dgm:prSet phldrT="[Tekst]"/>
      <dgm:spPr/>
      <dgm:t>
        <a:bodyPr/>
        <a:lstStyle/>
        <a:p>
          <a:r>
            <a:rPr lang="pl-PL" sz="2400" dirty="0" smtClean="0"/>
            <a:t>Liczba LSR</a:t>
          </a:r>
          <a:endParaRPr lang="pl-PL" sz="2400" dirty="0"/>
        </a:p>
      </dgm:t>
    </dgm:pt>
    <dgm:pt modelId="{FE1EC2CB-DEB5-4C76-880B-860C18DEFA92}" type="parTrans" cxnId="{C70F1322-B585-44E7-92AC-C8EE93253A19}">
      <dgm:prSet/>
      <dgm:spPr/>
      <dgm:t>
        <a:bodyPr/>
        <a:lstStyle/>
        <a:p>
          <a:endParaRPr lang="pl-PL"/>
        </a:p>
      </dgm:t>
    </dgm:pt>
    <dgm:pt modelId="{A43B6706-351B-4672-A073-1F363CD14AB1}" type="sibTrans" cxnId="{C70F1322-B585-44E7-92AC-C8EE93253A19}">
      <dgm:prSet/>
      <dgm:spPr/>
      <dgm:t>
        <a:bodyPr/>
        <a:lstStyle/>
        <a:p>
          <a:endParaRPr lang="pl-PL"/>
        </a:p>
      </dgm:t>
    </dgm:pt>
    <dgm:pt modelId="{1E02E9D4-AEE9-45EE-9BCF-ABFEE80750AB}">
      <dgm:prSet phldrT="[Tekst]"/>
      <dgm:spPr/>
      <dgm:t>
        <a:bodyPr/>
        <a:lstStyle/>
        <a:p>
          <a:r>
            <a:rPr lang="pl-PL" sz="2400" dirty="0" smtClean="0"/>
            <a:t>Liczba  projektów zw. z pomocą przygotowawczą</a:t>
          </a:r>
          <a:endParaRPr lang="pl-PL" sz="2400" dirty="0"/>
        </a:p>
      </dgm:t>
    </dgm:pt>
    <dgm:pt modelId="{AEC83A28-AE8F-4CA4-B62B-5E26D110ED9F}" type="parTrans" cxnId="{27C53547-08B1-4B96-866C-B2BF7F50628C}">
      <dgm:prSet/>
      <dgm:spPr/>
      <dgm:t>
        <a:bodyPr/>
        <a:lstStyle/>
        <a:p>
          <a:endParaRPr lang="pl-PL"/>
        </a:p>
      </dgm:t>
    </dgm:pt>
    <dgm:pt modelId="{EDE7F355-CB6B-4B62-906A-DA2FF78ECE40}" type="sibTrans" cxnId="{27C53547-08B1-4B96-866C-B2BF7F50628C}">
      <dgm:prSet/>
      <dgm:spPr/>
      <dgm:t>
        <a:bodyPr/>
        <a:lstStyle/>
        <a:p>
          <a:endParaRPr lang="pl-PL"/>
        </a:p>
      </dgm:t>
    </dgm:pt>
    <dgm:pt modelId="{A6377CB0-15F5-4D79-B3EE-6CA52E0232A8}">
      <dgm:prSet phldrT="[Tekst]" custT="1"/>
      <dgm:spPr/>
      <dgm:t>
        <a:bodyPr/>
        <a:lstStyle/>
        <a:p>
          <a:r>
            <a:rPr lang="pl-PL" sz="3100" dirty="0" smtClean="0">
              <a:solidFill>
                <a:srgbClr val="C00000"/>
              </a:solidFill>
            </a:rPr>
            <a:t>Wskaźnik </a:t>
          </a:r>
          <a:r>
            <a:rPr lang="pl-PL" sz="2800" dirty="0" smtClean="0">
              <a:solidFill>
                <a:srgbClr val="C00000"/>
              </a:solidFill>
            </a:rPr>
            <a:t>rezultatu</a:t>
          </a:r>
          <a:endParaRPr lang="pl-PL" sz="2800" dirty="0">
            <a:solidFill>
              <a:srgbClr val="C00000"/>
            </a:solidFill>
          </a:endParaRPr>
        </a:p>
      </dgm:t>
    </dgm:pt>
    <dgm:pt modelId="{A8FD9BE5-FC89-4F8B-89B7-FBB02310D186}" type="parTrans" cxnId="{C35FDCC0-F2B8-4424-88C8-B96D561CE8D0}">
      <dgm:prSet/>
      <dgm:spPr/>
      <dgm:t>
        <a:bodyPr/>
        <a:lstStyle/>
        <a:p>
          <a:endParaRPr lang="pl-PL"/>
        </a:p>
      </dgm:t>
    </dgm:pt>
    <dgm:pt modelId="{36F1AD89-9E48-4C9C-A29B-797D7B1CF369}" type="sibTrans" cxnId="{C35FDCC0-F2B8-4424-88C8-B96D561CE8D0}">
      <dgm:prSet/>
      <dgm:spPr/>
      <dgm:t>
        <a:bodyPr/>
        <a:lstStyle/>
        <a:p>
          <a:endParaRPr lang="pl-PL"/>
        </a:p>
      </dgm:t>
    </dgm:pt>
    <dgm:pt modelId="{42B06B4B-382F-4641-8DAC-B3DA8931D0B3}">
      <dgm:prSet phldrT="[Tekst]"/>
      <dgm:spPr/>
      <dgm:t>
        <a:bodyPr/>
        <a:lstStyle/>
        <a:p>
          <a:r>
            <a:rPr lang="pl-PL" sz="2400" dirty="0" smtClean="0"/>
            <a:t>Liczba </a:t>
          </a:r>
          <a:r>
            <a:rPr lang="pl-PL" sz="2400" u="sng" dirty="0" smtClean="0">
              <a:solidFill>
                <a:srgbClr val="C00000"/>
              </a:solidFill>
            </a:rPr>
            <a:t>utworzonych</a:t>
          </a:r>
          <a:r>
            <a:rPr lang="pl-PL" sz="2400" dirty="0" smtClean="0">
              <a:solidFill>
                <a:srgbClr val="C00000"/>
              </a:solidFill>
            </a:rPr>
            <a:t> </a:t>
          </a:r>
          <a:r>
            <a:rPr lang="pl-PL" sz="2400" dirty="0" smtClean="0"/>
            <a:t>miejsc pracy</a:t>
          </a:r>
          <a:endParaRPr lang="pl-PL" sz="2400" dirty="0"/>
        </a:p>
      </dgm:t>
    </dgm:pt>
    <dgm:pt modelId="{43930DC0-D717-4E61-88C8-8C99FDED0B15}" type="parTrans" cxnId="{0170D795-2372-4124-83F0-5C1C4CCF4990}">
      <dgm:prSet/>
      <dgm:spPr/>
      <dgm:t>
        <a:bodyPr/>
        <a:lstStyle/>
        <a:p>
          <a:endParaRPr lang="pl-PL"/>
        </a:p>
      </dgm:t>
    </dgm:pt>
    <dgm:pt modelId="{3D21A02C-3506-4C17-BCAB-F063E943FCC9}" type="sibTrans" cxnId="{0170D795-2372-4124-83F0-5C1C4CCF4990}">
      <dgm:prSet/>
      <dgm:spPr/>
      <dgm:t>
        <a:bodyPr/>
        <a:lstStyle/>
        <a:p>
          <a:endParaRPr lang="pl-PL"/>
        </a:p>
      </dgm:t>
    </dgm:pt>
    <dgm:pt modelId="{82AE54B8-035D-4CEA-98EB-218F24970EFE}">
      <dgm:prSet phldrT="[Tekst]"/>
      <dgm:spPr/>
      <dgm:t>
        <a:bodyPr/>
        <a:lstStyle/>
        <a:p>
          <a:r>
            <a:rPr lang="pl-PL" sz="2400" dirty="0" smtClean="0"/>
            <a:t>Liczba </a:t>
          </a:r>
          <a:r>
            <a:rPr lang="pl-PL" sz="2400" u="sng" dirty="0" smtClean="0">
              <a:solidFill>
                <a:srgbClr val="C00000"/>
              </a:solidFill>
            </a:rPr>
            <a:t>utworzonych </a:t>
          </a:r>
          <a:r>
            <a:rPr lang="pl-PL" sz="2400" dirty="0" smtClean="0"/>
            <a:t>działalności gospodarczych</a:t>
          </a:r>
          <a:endParaRPr lang="pl-PL" sz="2400" dirty="0"/>
        </a:p>
      </dgm:t>
    </dgm:pt>
    <dgm:pt modelId="{C7DA2141-622A-429A-B560-6F97B9CEA8D4}" type="parTrans" cxnId="{00D183DF-EC02-4504-9439-0129E6EA3F8C}">
      <dgm:prSet/>
      <dgm:spPr/>
      <dgm:t>
        <a:bodyPr/>
        <a:lstStyle/>
        <a:p>
          <a:endParaRPr lang="pl-PL"/>
        </a:p>
      </dgm:t>
    </dgm:pt>
    <dgm:pt modelId="{6FF6F4E8-22AE-4FEC-B0E9-FECC398AF1CA}" type="sibTrans" cxnId="{00D183DF-EC02-4504-9439-0129E6EA3F8C}">
      <dgm:prSet/>
      <dgm:spPr/>
      <dgm:t>
        <a:bodyPr/>
        <a:lstStyle/>
        <a:p>
          <a:endParaRPr lang="pl-PL"/>
        </a:p>
      </dgm:t>
    </dgm:pt>
    <dgm:pt modelId="{C5E76026-5289-4DA4-89D8-966631E2C5EC}">
      <dgm:prSet phldrT="[Tekst]"/>
      <dgm:spPr/>
      <dgm:t>
        <a:bodyPr/>
        <a:lstStyle/>
        <a:p>
          <a:r>
            <a:rPr lang="pl-PL" sz="2400" dirty="0" smtClean="0"/>
            <a:t>Liczba projektów współpracy</a:t>
          </a:r>
          <a:endParaRPr lang="pl-PL" sz="2400" dirty="0"/>
        </a:p>
      </dgm:t>
    </dgm:pt>
    <dgm:pt modelId="{94153585-B336-4EDB-A9D1-E71D0A1441D6}" type="parTrans" cxnId="{BA9E7B35-10B5-43E4-9DC9-43D20359EC3D}">
      <dgm:prSet/>
      <dgm:spPr/>
      <dgm:t>
        <a:bodyPr/>
        <a:lstStyle/>
        <a:p>
          <a:endParaRPr lang="pl-PL"/>
        </a:p>
      </dgm:t>
    </dgm:pt>
    <dgm:pt modelId="{2072D407-3EC2-4EB4-A248-ACD4B45B11EF}" type="sibTrans" cxnId="{BA9E7B35-10B5-43E4-9DC9-43D20359EC3D}">
      <dgm:prSet/>
      <dgm:spPr/>
      <dgm:t>
        <a:bodyPr/>
        <a:lstStyle/>
        <a:p>
          <a:endParaRPr lang="pl-PL"/>
        </a:p>
      </dgm:t>
    </dgm:pt>
    <dgm:pt modelId="{35ED35DF-5CF1-482B-A1B5-BE6085E5FA11}">
      <dgm:prSet phldrT="[Tekst]"/>
      <dgm:spPr/>
      <dgm:t>
        <a:bodyPr/>
        <a:lstStyle/>
        <a:p>
          <a:r>
            <a:rPr lang="pl-PL" sz="2400" dirty="0" smtClean="0"/>
            <a:t>Liczba </a:t>
          </a:r>
          <a:r>
            <a:rPr lang="pl-PL" sz="2400" u="sng" dirty="0" smtClean="0">
              <a:solidFill>
                <a:srgbClr val="C00000"/>
              </a:solidFill>
            </a:rPr>
            <a:t>utrzymanych</a:t>
          </a:r>
          <a:r>
            <a:rPr lang="pl-PL" sz="2400" dirty="0" smtClean="0">
              <a:solidFill>
                <a:srgbClr val="C00000"/>
              </a:solidFill>
            </a:rPr>
            <a:t> </a:t>
          </a:r>
          <a:r>
            <a:rPr lang="pl-PL" sz="2400" dirty="0" smtClean="0"/>
            <a:t>miejsc pracy</a:t>
          </a:r>
          <a:endParaRPr lang="pl-PL" sz="2400" dirty="0"/>
        </a:p>
      </dgm:t>
    </dgm:pt>
    <dgm:pt modelId="{578003E6-4ABA-4338-B60B-4060E807F078}" type="parTrans" cxnId="{A88ACD3E-2732-4558-B84E-11B05996817E}">
      <dgm:prSet/>
      <dgm:spPr/>
      <dgm:t>
        <a:bodyPr/>
        <a:lstStyle/>
        <a:p>
          <a:endParaRPr lang="pl-PL"/>
        </a:p>
      </dgm:t>
    </dgm:pt>
    <dgm:pt modelId="{E69C8116-CAB2-43C0-880E-75498CA48F9B}" type="sibTrans" cxnId="{A88ACD3E-2732-4558-B84E-11B05996817E}">
      <dgm:prSet/>
      <dgm:spPr/>
      <dgm:t>
        <a:bodyPr/>
        <a:lstStyle/>
        <a:p>
          <a:endParaRPr lang="pl-PL"/>
        </a:p>
      </dgm:t>
    </dgm:pt>
    <dgm:pt modelId="{6A3DAD49-E68A-4029-8361-77CE105BCD98}" type="pres">
      <dgm:prSet presAssocID="{0EFC7338-E2C0-4C4E-87EA-EF86C9F0F9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8AF8061B-6025-405B-8A62-F31806F8170E}" type="pres">
      <dgm:prSet presAssocID="{1AE99CEA-01AC-4170-8B5C-8DBBCD227498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28599D0-C144-4116-B0EE-74C418BC3F77}" type="pres">
      <dgm:prSet presAssocID="{54BAD98C-080B-4917-80CB-2CFF9A84603A}" presName="sibTrans" presStyleCnt="0"/>
      <dgm:spPr/>
    </dgm:pt>
    <dgm:pt modelId="{788D8698-B27B-4E6F-AD5F-30600E8BC93F}" type="pres">
      <dgm:prSet presAssocID="{A6377CB0-15F5-4D79-B3EE-6CA52E0232A8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91ED43BF-A294-4575-8768-60442DCE5835}" type="presOf" srcId="{A6377CB0-15F5-4D79-B3EE-6CA52E0232A8}" destId="{788D8698-B27B-4E6F-AD5F-30600E8BC93F}" srcOrd="0" destOrd="0" presId="urn:microsoft.com/office/officeart/2005/8/layout/hList6"/>
    <dgm:cxn modelId="{C35FDCC0-F2B8-4424-88C8-B96D561CE8D0}" srcId="{0EFC7338-E2C0-4C4E-87EA-EF86C9F0F9D4}" destId="{A6377CB0-15F5-4D79-B3EE-6CA52E0232A8}" srcOrd="1" destOrd="0" parTransId="{A8FD9BE5-FC89-4F8B-89B7-FBB02310D186}" sibTransId="{36F1AD89-9E48-4C9C-A29B-797D7B1CF369}"/>
    <dgm:cxn modelId="{0F286F7E-81A7-4035-9607-A297AFEAACBD}" type="presOf" srcId="{35ED35DF-5CF1-482B-A1B5-BE6085E5FA11}" destId="{788D8698-B27B-4E6F-AD5F-30600E8BC93F}" srcOrd="0" destOrd="2" presId="urn:microsoft.com/office/officeart/2005/8/layout/hList6"/>
    <dgm:cxn modelId="{C70F1322-B585-44E7-92AC-C8EE93253A19}" srcId="{1AE99CEA-01AC-4170-8B5C-8DBBCD227498}" destId="{14138738-70C0-44FD-B1A3-D89E527C533A}" srcOrd="0" destOrd="0" parTransId="{FE1EC2CB-DEB5-4C76-880B-860C18DEFA92}" sibTransId="{A43B6706-351B-4672-A073-1F363CD14AB1}"/>
    <dgm:cxn modelId="{0170D795-2372-4124-83F0-5C1C4CCF4990}" srcId="{A6377CB0-15F5-4D79-B3EE-6CA52E0232A8}" destId="{42B06B4B-382F-4641-8DAC-B3DA8931D0B3}" srcOrd="0" destOrd="0" parTransId="{43930DC0-D717-4E61-88C8-8C99FDED0B15}" sibTransId="{3D21A02C-3506-4C17-BCAB-F063E943FCC9}"/>
    <dgm:cxn modelId="{CB1F7769-945F-4D9F-86AC-08AD7BB8276E}" type="presOf" srcId="{1AE99CEA-01AC-4170-8B5C-8DBBCD227498}" destId="{8AF8061B-6025-405B-8A62-F31806F8170E}" srcOrd="0" destOrd="0" presId="urn:microsoft.com/office/officeart/2005/8/layout/hList6"/>
    <dgm:cxn modelId="{BA9E7B35-10B5-43E4-9DC9-43D20359EC3D}" srcId="{1AE99CEA-01AC-4170-8B5C-8DBBCD227498}" destId="{C5E76026-5289-4DA4-89D8-966631E2C5EC}" srcOrd="2" destOrd="0" parTransId="{94153585-B336-4EDB-A9D1-E71D0A1441D6}" sibTransId="{2072D407-3EC2-4EB4-A248-ACD4B45B11EF}"/>
    <dgm:cxn modelId="{C8C1A105-4B7E-41D0-AB9D-30C7EA871E0F}" type="presOf" srcId="{C5E76026-5289-4DA4-89D8-966631E2C5EC}" destId="{8AF8061B-6025-405B-8A62-F31806F8170E}" srcOrd="0" destOrd="3" presId="urn:microsoft.com/office/officeart/2005/8/layout/hList6"/>
    <dgm:cxn modelId="{00D183DF-EC02-4504-9439-0129E6EA3F8C}" srcId="{A6377CB0-15F5-4D79-B3EE-6CA52E0232A8}" destId="{82AE54B8-035D-4CEA-98EB-218F24970EFE}" srcOrd="2" destOrd="0" parTransId="{C7DA2141-622A-429A-B560-6F97B9CEA8D4}" sibTransId="{6FF6F4E8-22AE-4FEC-B0E9-FECC398AF1CA}"/>
    <dgm:cxn modelId="{A8327EC0-7403-423A-BCF3-114E026A89E1}" srcId="{0EFC7338-E2C0-4C4E-87EA-EF86C9F0F9D4}" destId="{1AE99CEA-01AC-4170-8B5C-8DBBCD227498}" srcOrd="0" destOrd="0" parTransId="{FEF35809-6AB2-46D0-921E-B5EE526B38F7}" sibTransId="{54BAD98C-080B-4917-80CB-2CFF9A84603A}"/>
    <dgm:cxn modelId="{AA1A6BCD-664F-4257-A601-FBCB3FF59A19}" type="presOf" srcId="{0EFC7338-E2C0-4C4E-87EA-EF86C9F0F9D4}" destId="{6A3DAD49-E68A-4029-8361-77CE105BCD98}" srcOrd="0" destOrd="0" presId="urn:microsoft.com/office/officeart/2005/8/layout/hList6"/>
    <dgm:cxn modelId="{A88ACD3E-2732-4558-B84E-11B05996817E}" srcId="{A6377CB0-15F5-4D79-B3EE-6CA52E0232A8}" destId="{35ED35DF-5CF1-482B-A1B5-BE6085E5FA11}" srcOrd="1" destOrd="0" parTransId="{578003E6-4ABA-4338-B60B-4060E807F078}" sibTransId="{E69C8116-CAB2-43C0-880E-75498CA48F9B}"/>
    <dgm:cxn modelId="{AECB7907-2B3E-4990-84AE-5EF1D65A8AA6}" type="presOf" srcId="{42B06B4B-382F-4641-8DAC-B3DA8931D0B3}" destId="{788D8698-B27B-4E6F-AD5F-30600E8BC93F}" srcOrd="0" destOrd="1" presId="urn:microsoft.com/office/officeart/2005/8/layout/hList6"/>
    <dgm:cxn modelId="{C2384998-177C-4A3C-AB34-5524D6B66E53}" type="presOf" srcId="{1E02E9D4-AEE9-45EE-9BCF-ABFEE80750AB}" destId="{8AF8061B-6025-405B-8A62-F31806F8170E}" srcOrd="0" destOrd="2" presId="urn:microsoft.com/office/officeart/2005/8/layout/hList6"/>
    <dgm:cxn modelId="{76F324AC-40DB-4C8C-A2F2-3B7C4F4A975B}" type="presOf" srcId="{82AE54B8-035D-4CEA-98EB-218F24970EFE}" destId="{788D8698-B27B-4E6F-AD5F-30600E8BC93F}" srcOrd="0" destOrd="3" presId="urn:microsoft.com/office/officeart/2005/8/layout/hList6"/>
    <dgm:cxn modelId="{27C53547-08B1-4B96-866C-B2BF7F50628C}" srcId="{1AE99CEA-01AC-4170-8B5C-8DBBCD227498}" destId="{1E02E9D4-AEE9-45EE-9BCF-ABFEE80750AB}" srcOrd="1" destOrd="0" parTransId="{AEC83A28-AE8F-4CA4-B62B-5E26D110ED9F}" sibTransId="{EDE7F355-CB6B-4B62-906A-DA2FF78ECE40}"/>
    <dgm:cxn modelId="{103A6563-E38C-4314-A78F-268F90BCE49D}" type="presOf" srcId="{14138738-70C0-44FD-B1A3-D89E527C533A}" destId="{8AF8061B-6025-405B-8A62-F31806F8170E}" srcOrd="0" destOrd="1" presId="urn:microsoft.com/office/officeart/2005/8/layout/hList6"/>
    <dgm:cxn modelId="{5F3E773C-17BE-42CB-9301-76397B79A910}" type="presParOf" srcId="{6A3DAD49-E68A-4029-8361-77CE105BCD98}" destId="{8AF8061B-6025-405B-8A62-F31806F8170E}" srcOrd="0" destOrd="0" presId="urn:microsoft.com/office/officeart/2005/8/layout/hList6"/>
    <dgm:cxn modelId="{750E49A0-3802-41D8-9170-3C727CBD7AE9}" type="presParOf" srcId="{6A3DAD49-E68A-4029-8361-77CE105BCD98}" destId="{628599D0-C144-4116-B0EE-74C418BC3F77}" srcOrd="1" destOrd="0" presId="urn:microsoft.com/office/officeart/2005/8/layout/hList6"/>
    <dgm:cxn modelId="{4566AEB6-F0FA-4213-AA0F-21B6F0ECEEE7}" type="presParOf" srcId="{6A3DAD49-E68A-4029-8361-77CE105BCD98}" destId="{788D8698-B27B-4E6F-AD5F-30600E8BC93F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5F5D28-FC55-41A1-91CA-276AECEA672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1ECAD9B-1F17-4961-AFE6-B628ADC7D923}">
      <dgm:prSet phldrT="[Tekst]" custT="1"/>
      <dgm:spPr/>
      <dgm:t>
        <a:bodyPr/>
        <a:lstStyle/>
        <a:p>
          <a:pPr algn="ctr"/>
          <a:r>
            <a:rPr lang="pl-PL" sz="2400" dirty="0" smtClean="0">
              <a:latin typeface="Arial" pitchFamily="34" charset="0"/>
              <a:cs typeface="Arial" pitchFamily="34" charset="0"/>
            </a:rPr>
            <a:t>Projekty własne RLGR</a:t>
          </a:r>
          <a:endParaRPr lang="pl-PL" sz="2400" dirty="0">
            <a:latin typeface="Arial" pitchFamily="34" charset="0"/>
            <a:cs typeface="Arial" pitchFamily="34" charset="0"/>
          </a:endParaRPr>
        </a:p>
      </dgm:t>
    </dgm:pt>
    <dgm:pt modelId="{30CFD667-903B-4ED5-BCE2-D1B1727CC6C1}" type="parTrans" cxnId="{4FDE2A4C-055E-4433-94F5-385362913342}">
      <dgm:prSet/>
      <dgm:spPr/>
      <dgm:t>
        <a:bodyPr/>
        <a:lstStyle/>
        <a:p>
          <a:endParaRPr lang="pl-PL"/>
        </a:p>
      </dgm:t>
    </dgm:pt>
    <dgm:pt modelId="{2002EA5D-C527-4DA0-9F8C-4CC6355BAA12}" type="sibTrans" cxnId="{4FDE2A4C-055E-4433-94F5-385362913342}">
      <dgm:prSet/>
      <dgm:spPr/>
      <dgm:t>
        <a:bodyPr/>
        <a:lstStyle/>
        <a:p>
          <a:endParaRPr lang="pl-PL"/>
        </a:p>
      </dgm:t>
    </dgm:pt>
    <dgm:pt modelId="{28C427ED-A517-45E6-A160-B5AE264BFF43}">
      <dgm:prSet phldrT="[Tekst]" custT="1"/>
      <dgm:spPr/>
      <dgm:t>
        <a:bodyPr/>
        <a:lstStyle/>
        <a:p>
          <a:pPr algn="ctr"/>
          <a:r>
            <a:rPr lang="pl-PL" sz="2400" dirty="0" smtClean="0">
              <a:latin typeface="Arial" pitchFamily="34" charset="0"/>
              <a:cs typeface="Arial" pitchFamily="34" charset="0"/>
            </a:rPr>
            <a:t>Projekty grantowe</a:t>
          </a:r>
          <a:endParaRPr lang="pl-PL" sz="2400" dirty="0">
            <a:latin typeface="Arial" pitchFamily="34" charset="0"/>
            <a:cs typeface="Arial" pitchFamily="34" charset="0"/>
          </a:endParaRPr>
        </a:p>
      </dgm:t>
    </dgm:pt>
    <dgm:pt modelId="{0EC50418-73CA-4756-8F1F-B22CF4032B81}" type="parTrans" cxnId="{E9A8BFE7-FF0E-4B34-AC53-1AE58D02A7AA}">
      <dgm:prSet/>
      <dgm:spPr/>
      <dgm:t>
        <a:bodyPr/>
        <a:lstStyle/>
        <a:p>
          <a:endParaRPr lang="pl-PL"/>
        </a:p>
      </dgm:t>
    </dgm:pt>
    <dgm:pt modelId="{570CCBCD-2E77-45A8-ADB4-30F7F2B4C363}" type="sibTrans" cxnId="{E9A8BFE7-FF0E-4B34-AC53-1AE58D02A7AA}">
      <dgm:prSet/>
      <dgm:spPr/>
      <dgm:t>
        <a:bodyPr/>
        <a:lstStyle/>
        <a:p>
          <a:endParaRPr lang="pl-PL"/>
        </a:p>
      </dgm:t>
    </dgm:pt>
    <dgm:pt modelId="{278E4951-B639-425E-BB8D-F9218495632F}">
      <dgm:prSet phldrT="[Tekst]" custT="1"/>
      <dgm:spPr/>
      <dgm:t>
        <a:bodyPr/>
        <a:lstStyle/>
        <a:p>
          <a:pPr algn="ctr"/>
          <a:r>
            <a:rPr lang="pl-PL" sz="2400" dirty="0" smtClean="0">
              <a:latin typeface="Arial" pitchFamily="34" charset="0"/>
              <a:cs typeface="Arial" pitchFamily="34" charset="0"/>
            </a:rPr>
            <a:t>Projekty</a:t>
          </a:r>
          <a:r>
            <a:rPr lang="pl-PL" sz="2400" dirty="0" smtClean="0"/>
            <a:t> </a:t>
          </a:r>
          <a:r>
            <a:rPr lang="pl-PL" sz="2400" dirty="0" smtClean="0">
              <a:latin typeface="Arial" pitchFamily="34" charset="0"/>
              <a:cs typeface="Arial" pitchFamily="34" charset="0"/>
            </a:rPr>
            <a:t>w konkursach</a:t>
          </a:r>
          <a:endParaRPr lang="pl-PL" sz="2400" dirty="0">
            <a:latin typeface="Arial" pitchFamily="34" charset="0"/>
            <a:cs typeface="Arial" pitchFamily="34" charset="0"/>
          </a:endParaRPr>
        </a:p>
      </dgm:t>
    </dgm:pt>
    <dgm:pt modelId="{28B46AD6-C3B1-4F0B-BC17-DBBE5342A89C}" type="parTrans" cxnId="{E432ADE0-F687-48DF-82A8-ACFF0C3D0807}">
      <dgm:prSet/>
      <dgm:spPr/>
      <dgm:t>
        <a:bodyPr/>
        <a:lstStyle/>
        <a:p>
          <a:endParaRPr lang="pl-PL"/>
        </a:p>
      </dgm:t>
    </dgm:pt>
    <dgm:pt modelId="{38F89D15-4F79-4B66-B47A-22F4F1A7781A}" type="sibTrans" cxnId="{E432ADE0-F687-48DF-82A8-ACFF0C3D0807}">
      <dgm:prSet/>
      <dgm:spPr/>
      <dgm:t>
        <a:bodyPr/>
        <a:lstStyle/>
        <a:p>
          <a:endParaRPr lang="pl-PL"/>
        </a:p>
      </dgm:t>
    </dgm:pt>
    <dgm:pt modelId="{0E578086-5BD5-4B0F-9C5F-444924F7B8B8}" type="pres">
      <dgm:prSet presAssocID="{6A5F5D28-FC55-41A1-91CA-276AECEA6726}" presName="arrowDiagram" presStyleCnt="0">
        <dgm:presLayoutVars>
          <dgm:chMax val="5"/>
          <dgm:dir/>
          <dgm:resizeHandles val="exact"/>
        </dgm:presLayoutVars>
      </dgm:prSet>
      <dgm:spPr/>
    </dgm:pt>
    <dgm:pt modelId="{DC34CABA-D31E-4D96-8AC5-94F18010F634}" type="pres">
      <dgm:prSet presAssocID="{6A5F5D28-FC55-41A1-91CA-276AECEA6726}" presName="arrow" presStyleLbl="bgShp" presStyleIdx="0" presStyleCnt="1"/>
      <dgm:spPr/>
    </dgm:pt>
    <dgm:pt modelId="{C07EF89C-F11E-4727-9B5D-F3BFD57519DC}" type="pres">
      <dgm:prSet presAssocID="{6A5F5D28-FC55-41A1-91CA-276AECEA6726}" presName="arrowDiagram3" presStyleCnt="0"/>
      <dgm:spPr/>
    </dgm:pt>
    <dgm:pt modelId="{3B6EA789-C719-4AFB-8540-2DEB581FC0B4}" type="pres">
      <dgm:prSet presAssocID="{41ECAD9B-1F17-4961-AFE6-B628ADC7D923}" presName="bullet3a" presStyleLbl="node1" presStyleIdx="0" presStyleCnt="3"/>
      <dgm:spPr/>
    </dgm:pt>
    <dgm:pt modelId="{654B9E68-3505-40B0-B575-1C44C957502C}" type="pres">
      <dgm:prSet presAssocID="{41ECAD9B-1F17-4961-AFE6-B628ADC7D923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B9DD768-57CE-4D70-B305-3CFB4EBD26B4}" type="pres">
      <dgm:prSet presAssocID="{28C427ED-A517-45E6-A160-B5AE264BFF43}" presName="bullet3b" presStyleLbl="node1" presStyleIdx="1" presStyleCnt="3"/>
      <dgm:spPr>
        <a:solidFill>
          <a:schemeClr val="tx2"/>
        </a:solidFill>
      </dgm:spPr>
    </dgm:pt>
    <dgm:pt modelId="{EC30E822-F207-45C3-89CE-CC7757E2C693}" type="pres">
      <dgm:prSet presAssocID="{28C427ED-A517-45E6-A160-B5AE264BFF43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3A778E3-DABD-42FB-A82F-32B415543A17}" type="pres">
      <dgm:prSet presAssocID="{278E4951-B639-425E-BB8D-F9218495632F}" presName="bullet3c" presStyleLbl="node1" presStyleIdx="2" presStyleCnt="3"/>
      <dgm:spPr>
        <a:solidFill>
          <a:schemeClr val="accent4"/>
        </a:solidFill>
      </dgm:spPr>
    </dgm:pt>
    <dgm:pt modelId="{A1178286-5B4E-4C38-BCF0-5C950A8BABE5}" type="pres">
      <dgm:prSet presAssocID="{278E4951-B639-425E-BB8D-F9218495632F}" presName="textBox3c" presStyleLbl="revTx" presStyleIdx="2" presStyleCnt="3" custScaleX="127017" custLinFactNeighborX="-824" custLinFactNeighborY="1044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19186321-0900-4A3A-85D9-DDF43B650AA9}" type="presOf" srcId="{6A5F5D28-FC55-41A1-91CA-276AECEA6726}" destId="{0E578086-5BD5-4B0F-9C5F-444924F7B8B8}" srcOrd="0" destOrd="0" presId="urn:microsoft.com/office/officeart/2005/8/layout/arrow2"/>
    <dgm:cxn modelId="{1B89AB0D-248E-4A47-96FE-9D5AE91BA8F0}" type="presOf" srcId="{41ECAD9B-1F17-4961-AFE6-B628ADC7D923}" destId="{654B9E68-3505-40B0-B575-1C44C957502C}" srcOrd="0" destOrd="0" presId="urn:microsoft.com/office/officeart/2005/8/layout/arrow2"/>
    <dgm:cxn modelId="{E9A8BFE7-FF0E-4B34-AC53-1AE58D02A7AA}" srcId="{6A5F5D28-FC55-41A1-91CA-276AECEA6726}" destId="{28C427ED-A517-45E6-A160-B5AE264BFF43}" srcOrd="1" destOrd="0" parTransId="{0EC50418-73CA-4756-8F1F-B22CF4032B81}" sibTransId="{570CCBCD-2E77-45A8-ADB4-30F7F2B4C363}"/>
    <dgm:cxn modelId="{4FDE2A4C-055E-4433-94F5-385362913342}" srcId="{6A5F5D28-FC55-41A1-91CA-276AECEA6726}" destId="{41ECAD9B-1F17-4961-AFE6-B628ADC7D923}" srcOrd="0" destOrd="0" parTransId="{30CFD667-903B-4ED5-BCE2-D1B1727CC6C1}" sibTransId="{2002EA5D-C527-4DA0-9F8C-4CC6355BAA12}"/>
    <dgm:cxn modelId="{E432ADE0-F687-48DF-82A8-ACFF0C3D0807}" srcId="{6A5F5D28-FC55-41A1-91CA-276AECEA6726}" destId="{278E4951-B639-425E-BB8D-F9218495632F}" srcOrd="2" destOrd="0" parTransId="{28B46AD6-C3B1-4F0B-BC17-DBBE5342A89C}" sibTransId="{38F89D15-4F79-4B66-B47A-22F4F1A7781A}"/>
    <dgm:cxn modelId="{A1D44F7D-FAEB-4AB9-95BE-413EBD1BED95}" type="presOf" srcId="{278E4951-B639-425E-BB8D-F9218495632F}" destId="{A1178286-5B4E-4C38-BCF0-5C950A8BABE5}" srcOrd="0" destOrd="0" presId="urn:microsoft.com/office/officeart/2005/8/layout/arrow2"/>
    <dgm:cxn modelId="{E681B0C1-ABA2-427E-A280-1228C375D9EC}" type="presOf" srcId="{28C427ED-A517-45E6-A160-B5AE264BFF43}" destId="{EC30E822-F207-45C3-89CE-CC7757E2C693}" srcOrd="0" destOrd="0" presId="urn:microsoft.com/office/officeart/2005/8/layout/arrow2"/>
    <dgm:cxn modelId="{4E793EF0-D313-4009-9669-1E8D7EEE6AF1}" type="presParOf" srcId="{0E578086-5BD5-4B0F-9C5F-444924F7B8B8}" destId="{DC34CABA-D31E-4D96-8AC5-94F18010F634}" srcOrd="0" destOrd="0" presId="urn:microsoft.com/office/officeart/2005/8/layout/arrow2"/>
    <dgm:cxn modelId="{56A05354-CB51-4182-9FCA-8F93F84D3AA7}" type="presParOf" srcId="{0E578086-5BD5-4B0F-9C5F-444924F7B8B8}" destId="{C07EF89C-F11E-4727-9B5D-F3BFD57519DC}" srcOrd="1" destOrd="0" presId="urn:microsoft.com/office/officeart/2005/8/layout/arrow2"/>
    <dgm:cxn modelId="{22BCA088-D065-41A0-B11C-29537AB3C4F4}" type="presParOf" srcId="{C07EF89C-F11E-4727-9B5D-F3BFD57519DC}" destId="{3B6EA789-C719-4AFB-8540-2DEB581FC0B4}" srcOrd="0" destOrd="0" presId="urn:microsoft.com/office/officeart/2005/8/layout/arrow2"/>
    <dgm:cxn modelId="{BFD575E5-04BC-4BCF-BC6D-FC81372AE461}" type="presParOf" srcId="{C07EF89C-F11E-4727-9B5D-F3BFD57519DC}" destId="{654B9E68-3505-40B0-B575-1C44C957502C}" srcOrd="1" destOrd="0" presId="urn:microsoft.com/office/officeart/2005/8/layout/arrow2"/>
    <dgm:cxn modelId="{2C9FB6D6-EF74-4F19-9859-FE2989970CF7}" type="presParOf" srcId="{C07EF89C-F11E-4727-9B5D-F3BFD57519DC}" destId="{EB9DD768-57CE-4D70-B305-3CFB4EBD26B4}" srcOrd="2" destOrd="0" presId="urn:microsoft.com/office/officeart/2005/8/layout/arrow2"/>
    <dgm:cxn modelId="{EB86F674-5592-46F4-AEEE-5FCBD610E73B}" type="presParOf" srcId="{C07EF89C-F11E-4727-9B5D-F3BFD57519DC}" destId="{EC30E822-F207-45C3-89CE-CC7757E2C693}" srcOrd="3" destOrd="0" presId="urn:microsoft.com/office/officeart/2005/8/layout/arrow2"/>
    <dgm:cxn modelId="{890B7DB2-DB12-46CB-888F-1B856F8D9871}" type="presParOf" srcId="{C07EF89C-F11E-4727-9B5D-F3BFD57519DC}" destId="{73A778E3-DABD-42FB-A82F-32B415543A17}" srcOrd="4" destOrd="0" presId="urn:microsoft.com/office/officeart/2005/8/layout/arrow2"/>
    <dgm:cxn modelId="{BF54B6BD-EA9E-4DF7-9EFE-B759FA6DEAD0}" type="presParOf" srcId="{C07EF89C-F11E-4727-9B5D-F3BFD57519DC}" destId="{A1178286-5B4E-4C38-BCF0-5C950A8BABE5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CCCBB10-C9C9-4B82-A5FD-B19C84AA6013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C20085D-E554-4B10-93F9-D6F823CC875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GB" dirty="0" smtClean="0">
              <a:latin typeface="Arial" pitchFamily="34" charset="0"/>
            </a:endParaRPr>
          </a:p>
        </p:txBody>
      </p:sp>
      <p:sp>
        <p:nvSpPr>
          <p:cNvPr id="19459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4946" rIns="94946" numCol="1" anchor="t" anchorCtr="0" compatLnSpc="1">
            <a:prstTxWarp prst="textNoShape">
              <a:avLst/>
            </a:prstTxWarp>
            <a:norm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</a:pPr>
            <a:r>
              <a:rPr lang="pl-PL" altLang="zh-CN" sz="1000" dirty="0" smtClean="0">
                <a:cs typeface="Times New Roman" pitchFamily="18" charset="0"/>
              </a:rPr>
              <a:t>Szanowni Państwo,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</a:pPr>
            <a:r>
              <a:rPr lang="pl-PL" altLang="zh-CN" sz="1000" dirty="0" smtClean="0">
                <a:cs typeface="Times New Roman" pitchFamily="18" charset="0"/>
              </a:rPr>
              <a:t>Zaczynam od teg9o slajdu</a:t>
            </a:r>
            <a:r>
              <a:rPr lang="pl-PL" altLang="zh-CN" sz="1000" baseline="0" dirty="0" smtClean="0">
                <a:cs typeface="Times New Roman" pitchFamily="18" charset="0"/>
              </a:rPr>
              <a:t> nie bez przyczyny gdyż bez dobrego zrozumienia co przyświecało zmianom zaproponowanym na nowy okres programowania przez KE trudno jest się w nowej rzeczywistości odnaleźć. Wszechobecny kryzys gospodarczy dał się we znaki UE, która zanotowała słabsze od oczekiwanych efekty „Strategii Lizbońskiej”. To zmusiło do zweryfikowania swoich dotychczasowych celów rozwojowych i </a:t>
            </a:r>
            <a:r>
              <a:rPr lang="pl-PL" altLang="zh-CN" sz="1000" baseline="0" dirty="0" err="1" smtClean="0">
                <a:cs typeface="Times New Roman" pitchFamily="18" charset="0"/>
              </a:rPr>
              <a:t>sposóbów</a:t>
            </a:r>
            <a:r>
              <a:rPr lang="pl-PL" altLang="zh-CN" sz="1000" baseline="0" dirty="0" smtClean="0">
                <a:cs typeface="Times New Roman" pitchFamily="18" charset="0"/>
              </a:rPr>
              <a:t> ich osiągnięcia. Strategia Lizbońska została zastąpiona Strategią Europa 20202 - nowym, długookresowym programem rozwoju </a:t>
            </a:r>
            <a:r>
              <a:rPr lang="pl-PL" altLang="zh-CN" sz="1000" baseline="0" dirty="0" err="1" smtClean="0">
                <a:cs typeface="Times New Roman" pitchFamily="18" charset="0"/>
              </a:rPr>
              <a:t>sołeczno-gospodarczego</a:t>
            </a:r>
            <a:r>
              <a:rPr lang="pl-PL" altLang="zh-CN" sz="1000" baseline="0" dirty="0" smtClean="0">
                <a:cs typeface="Times New Roman" pitchFamily="18" charset="0"/>
              </a:rPr>
              <a:t> UE. Zostały więc określone nowe cele (11) oraz metody ich osiągnięcia. Te narzędzia to Fundusze europejskie, które stały się PODSTAWOWYMI narzędziami za pomocą których UE ma osiągnąć </a:t>
            </a:r>
            <a:r>
              <a:rPr lang="pl-PL" altLang="zh-CN" sz="1000" baseline="0" smtClean="0">
                <a:cs typeface="Times New Roman" pitchFamily="18" charset="0"/>
              </a:rPr>
              <a:t>cele Strategii Europa 2020.</a:t>
            </a:r>
            <a:endParaRPr lang="pl-PL" altLang="zh-CN" sz="1000" dirty="0" smtClean="0">
              <a:cs typeface="Times New Roman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</a:pPr>
            <a:endParaRPr lang="pl-PL" altLang="zh-CN" sz="1000" dirty="0" smtClean="0">
              <a:cs typeface="Times New Roman" pitchFamily="18" charset="0"/>
            </a:endParaRPr>
          </a:p>
        </p:txBody>
      </p:sp>
      <p:sp>
        <p:nvSpPr>
          <p:cNvPr id="19461" name="Segnaposto numero diapositiva 3"/>
          <p:cNvSpPr txBox="1">
            <a:spLocks noGrp="1"/>
          </p:cNvSpPr>
          <p:nvPr/>
        </p:nvSpPr>
        <p:spPr bwMode="auto">
          <a:xfrm>
            <a:off x="3854360" y="9440336"/>
            <a:ext cx="2949715" cy="49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46" tIns="47474" rIns="94946" bIns="47474" anchor="b"/>
          <a:lstStyle/>
          <a:p>
            <a:pPr algn="r"/>
            <a:endParaRPr lang="en-GB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smtClean="0"/>
          </a:p>
        </p:txBody>
      </p:sp>
      <p:sp>
        <p:nvSpPr>
          <p:cNvPr id="358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3E63FE2-C2C8-4F37-9BBE-3CA32D92DB8F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680561" y="4721186"/>
            <a:ext cx="5588330" cy="4472702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sz="1000" dirty="0" smtClean="0"/>
              <a:t>Polityka spójności, wspólna polityka rolna oraz wspólna polityka </a:t>
            </a:r>
            <a:r>
              <a:rPr lang="pl-PL" sz="1000" dirty="0" err="1" smtClean="0"/>
              <a:t>rybacka</a:t>
            </a:r>
            <a:r>
              <a:rPr lang="pl-PL" sz="1000" dirty="0" smtClean="0"/>
              <a:t> zostały objęte rozporządzeniem nr 1303 o wspólnych przepisach. </a:t>
            </a:r>
            <a:endParaRPr lang="pl-PL" sz="1000" b="1" dirty="0" smtClean="0"/>
          </a:p>
          <a:p>
            <a:pPr algn="just"/>
            <a:endParaRPr lang="pl-PL" sz="1000" dirty="0" smtClean="0"/>
          </a:p>
          <a:p>
            <a:pPr algn="just"/>
            <a:endParaRPr lang="pl-PL" sz="1000" dirty="0" smtClean="0"/>
          </a:p>
          <a:p>
            <a:pPr algn="just"/>
            <a:endParaRPr lang="pl-PL" sz="1000" dirty="0" smtClean="0"/>
          </a:p>
          <a:p>
            <a:pPr algn="just"/>
            <a:r>
              <a:rPr lang="pl-PL" sz="1000" dirty="0" smtClean="0"/>
              <a:t>Aktami prawnymi, które regulują  wdrażanie instrumentu Rozwój Lokalny Kierowany przez Społeczność (RLKS)  w ramach EFMR są:</a:t>
            </a:r>
          </a:p>
          <a:p>
            <a:pPr algn="just"/>
            <a:endParaRPr lang="pl-PL" sz="1000" dirty="0" smtClean="0"/>
          </a:p>
          <a:p>
            <a:pPr marL="228600" indent="-228600" algn="just">
              <a:buAutoNum type="arabicPeriod"/>
            </a:pPr>
            <a:r>
              <a:rPr lang="pl-PL" sz="1000" dirty="0" smtClean="0"/>
              <a:t>Rozporządzenie Parlamentu Europejskiego i Rady (UE) NR 1303/2013 z dnia 17 grudnia 2013 </a:t>
            </a:r>
            <a:r>
              <a:rPr lang="pl-PL" sz="1000" dirty="0" err="1" smtClean="0"/>
              <a:t>r</a:t>
            </a:r>
            <a:r>
              <a:rPr lang="pl-PL" sz="1000" dirty="0" smtClean="0"/>
              <a:t>.  Ustanawiające wspólne przepisy dotyczące Europejskiego Funduszu Rozwoju Regionalnego, Europejskiego Funduszu Społecznego, Funduszu Spójności, Europejskiego Funduszu Rolnego na rzecz Rozwoju Obszarów Wiejskich oraz Europejskiego Funduszu Morskiego i rybackiego oraz ustanawiające  przepisy ogólne dotyczące Europejskiego Funduszu Rozwoju Regionalnego, Europejskiego Funduszu Społecznego, Funduszu Spójności i Europejskiego Funduszu  Morskiego i Rybackiego </a:t>
            </a:r>
          </a:p>
          <a:p>
            <a:pPr marL="228600" indent="-228600" algn="just">
              <a:buAutoNum type="arabicPeriod"/>
            </a:pPr>
            <a:r>
              <a:rPr lang="pl-PL" sz="1000" dirty="0" smtClean="0"/>
              <a:t>Rozporządzenie Parlamentu Europejskiego i Rady  (UE) NR 508/2014 z dnia 15 </a:t>
            </a:r>
            <a:r>
              <a:rPr lang="pl-PL" sz="1000" dirty="0" err="1" smtClean="0"/>
              <a:t>maja</a:t>
            </a:r>
            <a:r>
              <a:rPr lang="pl-PL" sz="1000" dirty="0" smtClean="0"/>
              <a:t> 2014 </a:t>
            </a:r>
            <a:r>
              <a:rPr lang="pl-PL" sz="1000" dirty="0" err="1" smtClean="0"/>
              <a:t>r</a:t>
            </a:r>
            <a:r>
              <a:rPr lang="pl-PL" sz="1000" dirty="0" smtClean="0"/>
              <a:t>. w sprawie Europejskiego Funduszu Morskiego i rybackiego oraz uchylające rozporządzenia Rady (WE) nr 2328/2003, (WE) nr 861/2006, (WE) nr 1198/2006 i (WE) nr 791/2007 oraz rozporządzenie Parlamentu Europejskiego i Rady (UE) nr 1255/2011</a:t>
            </a:r>
          </a:p>
          <a:p>
            <a:pPr marL="228600" indent="-228600" algn="just"/>
            <a:endParaRPr lang="pl-PL" sz="1000" dirty="0" smtClean="0"/>
          </a:p>
          <a:p>
            <a:pPr marL="228600" indent="-228600" algn="just"/>
            <a:r>
              <a:rPr lang="pl-PL" sz="1000" dirty="0" smtClean="0"/>
              <a:t>	Pamiętajmy jednak, że oprócz ww. aktów prawnych, zasady instrumentu RLKS, określa  Umowa Partnerstwa, która została  zatwierdzona przez Komisję Europejską w dniu  23 </a:t>
            </a:r>
            <a:r>
              <a:rPr lang="pl-PL" sz="1000" dirty="0" err="1" smtClean="0"/>
              <a:t>maja</a:t>
            </a:r>
            <a:r>
              <a:rPr lang="pl-PL" sz="1000" dirty="0" smtClean="0"/>
              <a:t> 2014 </a:t>
            </a:r>
            <a:r>
              <a:rPr lang="pl-PL" sz="1000" dirty="0" err="1" smtClean="0"/>
              <a:t>r</a:t>
            </a:r>
            <a:r>
              <a:rPr lang="pl-PL" sz="1000" dirty="0" smtClean="0"/>
              <a:t>.</a:t>
            </a:r>
          </a:p>
          <a:p>
            <a:pPr marL="228600" indent="-228600" algn="just"/>
            <a:endParaRPr lang="pl-PL" sz="1000" dirty="0" smtClean="0"/>
          </a:p>
          <a:p>
            <a:pPr marL="228600" indent="-228600"/>
            <a:r>
              <a:rPr lang="pl-PL" sz="1000" dirty="0" smtClean="0"/>
              <a:t>	UP to najważniejszy dokument określający strategię inwestowania nowej puli środków europejskich w naszym kraju. Polska jest jednym z pierwszych krajów UE, który zakończył negocjacje Umowy Partnerstwa. </a:t>
            </a:r>
            <a:br>
              <a:rPr lang="pl-PL" sz="1000" dirty="0" smtClean="0"/>
            </a:br>
            <a:r>
              <a:rPr lang="pl-PL" sz="1000" dirty="0" smtClean="0"/>
              <a:t/>
            </a:r>
            <a:br>
              <a:rPr lang="pl-PL" sz="1000" dirty="0" smtClean="0"/>
            </a:br>
            <a:endParaRPr lang="pl-PL" sz="1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14</a:t>
            </a:fld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Jeśli mielibyśmy w kilku słowach określić czym jest Rozwój Lokalny Kierowany przez Społeczność to przede wszystkim:</a:t>
            </a:r>
          </a:p>
          <a:p>
            <a:pPr>
              <a:buFontTx/>
              <a:buChar char="-"/>
            </a:pPr>
            <a:r>
              <a:rPr lang="pl-PL" dirty="0" smtClean="0"/>
              <a:t>Powinniśmy myśleć o nim jako o instrumencie/narzędziu za pomocą którego  ma odbywać się wdrażanie funduszy. Za pomocą tego instrumentu mają być też osiągnięte konkretne rezultaty . Spełnienie rezultatów jest z kolei warunkiem uzyskania pełnej alokacji środków finansowych w ramach EFMR.</a:t>
            </a:r>
          </a:p>
          <a:p>
            <a:pPr>
              <a:buFontTx/>
              <a:buChar char="-"/>
            </a:pPr>
            <a:endParaRPr lang="pl-PL" dirty="0" smtClean="0"/>
          </a:p>
          <a:p>
            <a:r>
              <a:rPr lang="pl-PL" dirty="0" smtClean="0"/>
              <a:t>Instrument RLKS to:</a:t>
            </a:r>
          </a:p>
          <a:p>
            <a:pPr>
              <a:buFontTx/>
              <a:buChar char="-"/>
            </a:pPr>
            <a:r>
              <a:rPr lang="pl-PL" dirty="0" smtClean="0"/>
              <a:t>Trójsektorowe partnerstwo budujące oddolnie strategię rozwoju obszaru opartą na jednym lub wielu źródłach dofinansowania w ramach wielu funduszy.</a:t>
            </a:r>
          </a:p>
          <a:p>
            <a:r>
              <a:rPr lang="pl-PL" dirty="0" smtClean="0"/>
              <a:t>W realizację tego instrumentu zaangażowane są  4 fundusze (EFRR, EFS, EFRROW, EFMR), a co za tym idzie instytucje odpowiedzialne za ich wdrożenie niezbędna zatem jest koordynacja </a:t>
            </a:r>
            <a:r>
              <a:rPr lang="pl-PL" smtClean="0"/>
              <a:t>ich działań.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16</a:t>
            </a:fld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17</a:t>
            </a:fld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18</a:t>
            </a:fld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19</a:t>
            </a:fld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20</a:t>
            </a:fld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24</a:t>
            </a:fld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Zanim przejdziemy do zakresu wsparcia dostępnego  w ramach instrumentu RLKS ze środków EFMR musimy </a:t>
            </a:r>
            <a:r>
              <a:rPr lang="pl-PL" dirty="0" err="1" smtClean="0"/>
              <a:t>pamiętac</a:t>
            </a:r>
            <a:r>
              <a:rPr lang="pl-PL" dirty="0" smtClean="0"/>
              <a:t> o tym co prawodawca będzie musiał wziąć pod uwagę tworząc przepisy określające katalog dostępnych operacji:</a:t>
            </a:r>
          </a:p>
          <a:p>
            <a:endParaRPr lang="pl-PL" dirty="0" smtClean="0"/>
          </a:p>
          <a:p>
            <a:pPr marL="228600" indent="-228600">
              <a:buAutoNum type="arabicPeriod"/>
            </a:pPr>
            <a:r>
              <a:rPr lang="pl-PL" dirty="0" smtClean="0"/>
              <a:t>W pierwszej kolejności należy pamiętać o celu tematycznym, który ma być realizowany poprzez instrument RLKS, a mianowicie Promowanie trwałego i wysokiej jakości zatrudnienia oraz wsparcie mobilności pracowników.</a:t>
            </a:r>
          </a:p>
          <a:p>
            <a:pPr marL="228600" indent="-228600">
              <a:buAutoNum type="arabicPeriod"/>
            </a:pPr>
            <a:r>
              <a:rPr lang="pl-PL" dirty="0" err="1" smtClean="0"/>
              <a:t>Nastepnie</a:t>
            </a:r>
            <a:r>
              <a:rPr lang="pl-PL" dirty="0" smtClean="0"/>
              <a:t> priorytet 4 Unii :Zwiększenie zatrudnienia i spójności terytorialnej</a:t>
            </a:r>
          </a:p>
          <a:p>
            <a:pPr marL="228600" indent="-228600">
              <a:buAutoNum type="arabicPeriod"/>
            </a:pPr>
            <a:r>
              <a:rPr lang="pl-PL" dirty="0" smtClean="0"/>
              <a:t>I wreszcie cel szczegółowy : Promowanie wzrostu gospodarczego, włączenia społecznego oraz </a:t>
            </a:r>
            <a:r>
              <a:rPr lang="pl-PL" b="1" dirty="0" smtClean="0">
                <a:solidFill>
                  <a:srgbClr val="C00000"/>
                </a:solidFill>
              </a:rPr>
              <a:t>tworzenia miejsc pracy </a:t>
            </a:r>
            <a:r>
              <a:rPr lang="pl-PL" dirty="0" smtClean="0"/>
              <a:t>oraz </a:t>
            </a:r>
            <a:r>
              <a:rPr lang="pl-PL" b="1" dirty="0" smtClean="0">
                <a:solidFill>
                  <a:srgbClr val="C00000"/>
                </a:solidFill>
              </a:rPr>
              <a:t>wspieranie zdolności do zatrudnienia </a:t>
            </a:r>
            <a:r>
              <a:rPr lang="pl-PL" dirty="0" smtClean="0"/>
              <a:t>i </a:t>
            </a:r>
            <a:r>
              <a:rPr lang="pl-PL" b="1" dirty="0" smtClean="0">
                <a:solidFill>
                  <a:srgbClr val="C00000"/>
                </a:solidFill>
              </a:rPr>
              <a:t>mobilności na rynku pracy </a:t>
            </a:r>
            <a:r>
              <a:rPr lang="pl-PL" dirty="0" smtClean="0"/>
              <a:t>w społecznościach obszarów przybrzeżnych i śródlądowych zależnych od </a:t>
            </a:r>
            <a:r>
              <a:rPr lang="pl-PL" dirty="0" err="1" smtClean="0"/>
              <a:t>rybołówstwa</a:t>
            </a:r>
            <a:r>
              <a:rPr lang="pl-PL" dirty="0" smtClean="0"/>
              <a:t> i akwakultury, w tym </a:t>
            </a:r>
            <a:r>
              <a:rPr lang="pl-PL" b="1" dirty="0" smtClean="0">
                <a:solidFill>
                  <a:srgbClr val="C00000"/>
                </a:solidFill>
              </a:rPr>
              <a:t>dywersyfikacja działalności </a:t>
            </a:r>
            <a:r>
              <a:rPr lang="pl-PL" dirty="0" smtClean="0"/>
              <a:t>w ramach </a:t>
            </a:r>
            <a:r>
              <a:rPr lang="pl-PL" dirty="0" err="1" smtClean="0"/>
              <a:t>rybołówstwa</a:t>
            </a:r>
            <a:r>
              <a:rPr lang="pl-PL" dirty="0" smtClean="0"/>
              <a:t>,  także w kierunku innych sektorów gospodarki morskiej.</a:t>
            </a:r>
          </a:p>
          <a:p>
            <a:pPr marL="228600" indent="-228600"/>
            <a:r>
              <a:rPr lang="pl-PL" dirty="0" smtClean="0"/>
              <a:t>Proszę zwrócić uwagę na części wspólne na każdym etapie planowania przez KE interwencji w ramach instrumentu RLKS. </a:t>
            </a:r>
            <a:r>
              <a:rPr lang="pl-PL" dirty="0" smtClean="0">
                <a:solidFill>
                  <a:srgbClr val="C00000"/>
                </a:solidFill>
              </a:rPr>
              <a:t>Zaznaczone na czerwono:</a:t>
            </a:r>
          </a:p>
          <a:p>
            <a:pPr marL="228600" indent="-228600"/>
            <a:r>
              <a:rPr lang="pl-PL" dirty="0" smtClean="0"/>
              <a:t>Przekłada się to na wskaźniki określone dla tego instrumentu a zatem konkretne rezultaty jakich spodziewa się KE od </a:t>
            </a:r>
            <a:r>
              <a:rPr lang="pl-PL" dirty="0" err="1" smtClean="0"/>
              <a:t>PCz</a:t>
            </a:r>
            <a:r>
              <a:rPr lang="pl-PL" dirty="0" smtClean="0"/>
              <a:t> decydującego się na wdrażanie instrumentu RLKS.</a:t>
            </a:r>
          </a:p>
          <a:p>
            <a:pPr marL="228600" indent="-228600"/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25</a:t>
            </a:fld>
            <a:endParaRPr 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26</a:t>
            </a:fld>
            <a:endParaRPr 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27</a:t>
            </a:fld>
            <a:endParaRPr 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28</a:t>
            </a:fld>
            <a:endParaRPr lang="pl-P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29</a:t>
            </a:fld>
            <a:endParaRPr lang="pl-P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sz="9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0085D-E554-4B10-93F9-D6F823CC875B}" type="slidenum">
              <a:rPr lang="pl-PL" smtClean="0"/>
              <a:pPr/>
              <a:t>30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/>
          <a:lstStyle/>
          <a:p>
            <a:r>
              <a:rPr kumimoji="0" lang="pl-PL" dirty="0" smtClean="0"/>
              <a:t>Kliknij, aby edytować styl</a:t>
            </a:r>
            <a:endParaRPr kumimoji="0"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buNone/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dirty="0" smtClean="0"/>
              <a:t>Kliknij, aby</a:t>
            </a:r>
          </a:p>
          <a:p>
            <a:pPr lvl="0" eaLnBrk="1" latinLnBrk="0" hangingPunct="1"/>
            <a:r>
              <a:rPr lang="pl-PL" dirty="0" smtClean="0"/>
              <a:t> edytować style wzorca tekstu</a:t>
            </a:r>
          </a:p>
          <a:p>
            <a:pPr lvl="1" eaLnBrk="1" latinLnBrk="0" hangingPunct="1"/>
            <a:r>
              <a:rPr lang="pl-PL" dirty="0" smtClean="0"/>
              <a:t>Drugi poziom</a:t>
            </a:r>
          </a:p>
          <a:p>
            <a:pPr lvl="2" eaLnBrk="1" latinLnBrk="0" hangingPunct="1"/>
            <a:r>
              <a:rPr lang="pl-PL" dirty="0" smtClean="0"/>
              <a:t>Trzeci poziom</a:t>
            </a:r>
          </a:p>
          <a:p>
            <a:pPr lvl="3" eaLnBrk="1" latinLnBrk="0" hangingPunct="1"/>
            <a:r>
              <a:rPr lang="pl-PL" dirty="0" smtClean="0"/>
              <a:t>Czwarty poziom</a:t>
            </a:r>
          </a:p>
          <a:p>
            <a:pPr lvl="4" eaLnBrk="1" latinLnBrk="0" hangingPunct="1"/>
            <a:r>
              <a:rPr lang="pl-PL" dirty="0" smtClean="0"/>
              <a:t>Piąty poziom</a:t>
            </a:r>
            <a:endParaRPr kumimoji="0" lang="en-US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dirty="0" smtClean="0"/>
              <a:t>Kliknij, aby edytować styl</a:t>
            </a:r>
            <a:endParaRPr kumimoji="0" lang="en-US" dirty="0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BF8398-262D-42EC-98AA-50EB20ABF171}" type="datetimeFigureOut">
              <a:rPr lang="pl-PL" smtClean="0"/>
              <a:pPr/>
              <a:t>2014-11-06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9A19B2-12F6-459F-8CB6-BA6D0E1E75B1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8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1340768"/>
            <a:ext cx="9144000" cy="2592288"/>
          </a:xfrm>
        </p:spPr>
        <p:txBody>
          <a:bodyPr>
            <a:noAutofit/>
          </a:bodyPr>
          <a:lstStyle/>
          <a:p>
            <a:pPr algn="ctr"/>
            <a:r>
              <a:rPr lang="pl-PL" sz="3600" smtClean="0"/>
              <a:t>Instrument RLKS w EFMR</a:t>
            </a:r>
            <a:endParaRPr lang="pl-PL" sz="3600" dirty="0" smtClean="0"/>
          </a:p>
        </p:txBody>
      </p:sp>
      <p:pic>
        <p:nvPicPr>
          <p:cNvPr id="6" name="Obraz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5301208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az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5373216"/>
            <a:ext cx="723900" cy="7239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pic>
        <p:nvPicPr>
          <p:cNvPr id="7" name="Obraz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5373216"/>
            <a:ext cx="11525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899592" y="5517233"/>
            <a:ext cx="1022350" cy="504056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Unia Europejska</a:t>
            </a:r>
            <a:r>
              <a: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 Europejski Fundusz Rybacki</a:t>
            </a: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979712" y="4077072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Departament Rybołówstwa </a:t>
            </a:r>
          </a:p>
          <a:p>
            <a:pPr algn="ctr"/>
            <a:r>
              <a:rPr lang="pl-PL" dirty="0" smtClean="0"/>
              <a:t>Ministerstwo Rolnictwa i Rozwoju Wsi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3100" b="1" dirty="0" smtClean="0">
                <a:solidFill>
                  <a:srgbClr val="C00000"/>
                </a:solidFill>
              </a:rPr>
              <a:t>Plan prezentacji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/>
            </a:r>
            <a:br>
              <a:rPr lang="pl-PL" sz="2800" dirty="0" smtClean="0"/>
            </a:br>
            <a:endParaRPr lang="pl-PL" sz="2800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124744"/>
            <a:ext cx="8686800" cy="51812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  <a:buFont typeface="Wingdings 2" pitchFamily="18" charset="2"/>
              <a:buChar char="R"/>
            </a:pPr>
            <a:r>
              <a:rPr lang="pl-PL" dirty="0" smtClean="0">
                <a:latin typeface="+mj-lt"/>
              </a:rPr>
              <a:t>Fundusze europejskie jako narzędzie realizacji celów strategii „Europa 2020”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 2" pitchFamily="18" charset="2"/>
              <a:buChar char="R"/>
            </a:pPr>
            <a:r>
              <a:rPr lang="pl-PL" dirty="0" smtClean="0">
                <a:latin typeface="+mj-lt"/>
              </a:rPr>
              <a:t> PO RYBY 2014-2020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 2" pitchFamily="18" charset="2"/>
              <a:buChar char="R"/>
            </a:pPr>
            <a:r>
              <a:rPr lang="pl-PL" dirty="0" smtClean="0">
                <a:latin typeface="+mj-lt"/>
              </a:rPr>
              <a:t>Aktualny stan prac nad PO Rybactwo i Morze 2014-2020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 2" pitchFamily="18" charset="2"/>
              <a:buChar char="R"/>
            </a:pPr>
            <a:r>
              <a:rPr lang="pl-PL" dirty="0" smtClean="0">
                <a:latin typeface="+mj-lt"/>
              </a:rPr>
              <a:t>Podstawowe zasady RLKS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 2" pitchFamily="18" charset="2"/>
              <a:buChar char="R"/>
            </a:pPr>
            <a:r>
              <a:rPr lang="pl-PL" dirty="0" smtClean="0">
                <a:latin typeface="+mj-lt"/>
              </a:rPr>
              <a:t>Alokacja na działania RLKS w PO RYBY 2014-2020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 2" pitchFamily="18" charset="2"/>
              <a:buChar char="R"/>
            </a:pPr>
            <a:r>
              <a:rPr lang="pl-PL" dirty="0" smtClean="0">
                <a:latin typeface="+mj-lt"/>
              </a:rPr>
              <a:t>Zakres działań RLKS w ramach PO RYBY 2014-2020</a:t>
            </a:r>
          </a:p>
        </p:txBody>
      </p:sp>
      <p:pic>
        <p:nvPicPr>
          <p:cNvPr id="4" name="Obraz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5373216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8" name="AutoShape 3"/>
          <p:cNvSpPr>
            <a:spLocks noChangeArrowheads="1"/>
          </p:cNvSpPr>
          <p:nvPr/>
        </p:nvSpPr>
        <p:spPr bwMode="auto">
          <a:xfrm>
            <a:off x="467544" y="1988840"/>
            <a:ext cx="7992566" cy="1008360"/>
          </a:xfrm>
          <a:prstGeom prst="flowChartProcess">
            <a:avLst/>
          </a:prstGeom>
          <a:solidFill>
            <a:schemeClr val="accent1">
              <a:lumMod val="60000"/>
              <a:lumOff val="40000"/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pl-PL" b="1" dirty="0" smtClean="0"/>
              <a:t>Rozporządzenie (UE) nr 1303 Parlamentu Europejskiego i Rady z dnia </a:t>
            </a:r>
          </a:p>
          <a:p>
            <a:r>
              <a:rPr lang="pl-PL" b="1" dirty="0" smtClean="0"/>
              <a:t>17 grudnia 2013 </a:t>
            </a:r>
            <a:r>
              <a:rPr lang="pl-PL" b="1" dirty="0" err="1" smtClean="0"/>
              <a:t>r</a:t>
            </a:r>
            <a:r>
              <a:rPr lang="pl-PL" b="1" dirty="0" smtClean="0"/>
              <a:t>. ustanawiające wspólne przepisy</a:t>
            </a:r>
            <a:r>
              <a:rPr lang="en-GB" b="1" dirty="0" smtClean="0"/>
              <a:t> </a:t>
            </a:r>
            <a:r>
              <a:rPr lang="pl-PL" b="1" dirty="0" smtClean="0"/>
              <a:t> … („RWP”)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sz="1800" dirty="0">
              <a:solidFill>
                <a:srgbClr val="000099"/>
              </a:solidFill>
            </a:endParaRPr>
          </a:p>
        </p:txBody>
      </p:sp>
      <p:sp>
        <p:nvSpPr>
          <p:cNvPr id="226309" name="Rectangle 4"/>
          <p:cNvSpPr>
            <a:spLocks noChangeArrowheads="1"/>
          </p:cNvSpPr>
          <p:nvPr/>
        </p:nvSpPr>
        <p:spPr bwMode="auto">
          <a:xfrm>
            <a:off x="827584" y="3501008"/>
            <a:ext cx="7127875" cy="936625"/>
          </a:xfrm>
          <a:prstGeom prst="rect">
            <a:avLst/>
          </a:prstGeom>
          <a:solidFill>
            <a:schemeClr val="accent1">
              <a:lumMod val="40000"/>
              <a:lumOff val="60000"/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pl-PL" b="1" dirty="0"/>
              <a:t>Umowa Partnerska  </a:t>
            </a:r>
            <a:r>
              <a:rPr lang="pl-PL" b="1" dirty="0" smtClean="0"/>
              <a:t>- dokument przyjęty przez Radę Ministrów </a:t>
            </a:r>
          </a:p>
          <a:p>
            <a:r>
              <a:rPr lang="pl-PL" b="1" dirty="0" smtClean="0"/>
              <a:t>w dniu 8 stycznia 201 4r.</a:t>
            </a:r>
            <a:endParaRPr lang="pl-PL" b="1" dirty="0"/>
          </a:p>
          <a:p>
            <a:endParaRPr lang="pl-PL" sz="1800" dirty="0"/>
          </a:p>
        </p:txBody>
      </p:sp>
      <p:sp>
        <p:nvSpPr>
          <p:cNvPr id="226311" name="Rectangle 6"/>
          <p:cNvSpPr>
            <a:spLocks noChangeArrowheads="1"/>
          </p:cNvSpPr>
          <p:nvPr/>
        </p:nvSpPr>
        <p:spPr bwMode="auto">
          <a:xfrm>
            <a:off x="2699792" y="4941168"/>
            <a:ext cx="3888432" cy="720080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pl-PL" sz="1800" b="1" dirty="0" smtClean="0"/>
              <a:t>Program Operacyjny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dla każdego funduszu objętego RWP</a:t>
            </a:r>
            <a:endParaRPr lang="pl-PL" sz="1800" dirty="0"/>
          </a:p>
        </p:txBody>
      </p:sp>
      <p:sp>
        <p:nvSpPr>
          <p:cNvPr id="226313" name="AutoShape 12"/>
          <p:cNvSpPr>
            <a:spLocks noChangeArrowheads="1"/>
          </p:cNvSpPr>
          <p:nvPr/>
        </p:nvSpPr>
        <p:spPr bwMode="auto">
          <a:xfrm>
            <a:off x="827584" y="764704"/>
            <a:ext cx="7127875" cy="71913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pl-PL" b="1" dirty="0"/>
              <a:t>Strategia Europa 2020 </a:t>
            </a:r>
          </a:p>
          <a:p>
            <a:r>
              <a:rPr lang="pl-PL" sz="1800" dirty="0"/>
              <a:t>Definiuje podstawowe cele, które Unia powinna </a:t>
            </a:r>
            <a:r>
              <a:rPr lang="pl-PL" sz="1800" dirty="0" smtClean="0"/>
              <a:t>osiągnąć</a:t>
            </a:r>
            <a:endParaRPr lang="pl-PL" sz="1800" dirty="0"/>
          </a:p>
        </p:txBody>
      </p:sp>
      <p:sp>
        <p:nvSpPr>
          <p:cNvPr id="226314" name="AutoShape 13"/>
          <p:cNvSpPr>
            <a:spLocks noChangeArrowheads="1"/>
          </p:cNvSpPr>
          <p:nvPr/>
        </p:nvSpPr>
        <p:spPr bwMode="auto">
          <a:xfrm>
            <a:off x="4284663" y="1557338"/>
            <a:ext cx="360362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BE" sz="2400">
              <a:solidFill>
                <a:schemeClr val="tx1"/>
              </a:solidFill>
            </a:endParaRPr>
          </a:p>
        </p:txBody>
      </p:sp>
      <p:sp>
        <p:nvSpPr>
          <p:cNvPr id="226315" name="AutoShape 13"/>
          <p:cNvSpPr>
            <a:spLocks noChangeArrowheads="1"/>
          </p:cNvSpPr>
          <p:nvPr/>
        </p:nvSpPr>
        <p:spPr bwMode="auto">
          <a:xfrm>
            <a:off x="4283968" y="4509120"/>
            <a:ext cx="360362" cy="36036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BE" sz="2400">
              <a:solidFill>
                <a:schemeClr val="tx1"/>
              </a:solidFill>
            </a:endParaRPr>
          </a:p>
        </p:txBody>
      </p:sp>
      <p:cxnSp>
        <p:nvCxnSpPr>
          <p:cNvPr id="23" name="Connettore 2 22"/>
          <p:cNvCxnSpPr/>
          <p:nvPr/>
        </p:nvCxnSpPr>
        <p:spPr>
          <a:xfrm>
            <a:off x="4499992" y="5661248"/>
            <a:ext cx="0" cy="360040"/>
          </a:xfrm>
          <a:prstGeom prst="straightConnector1">
            <a:avLst/>
          </a:prstGeom>
          <a:ln w="50800">
            <a:solidFill>
              <a:srgbClr val="000066"/>
            </a:solidFill>
            <a:prstDash val="sysDot"/>
            <a:headEnd type="none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7" name="Text Box 6"/>
          <p:cNvSpPr txBox="1">
            <a:spLocks noChangeArrowheads="1"/>
          </p:cNvSpPr>
          <p:nvPr/>
        </p:nvSpPr>
        <p:spPr bwMode="auto">
          <a:xfrm>
            <a:off x="6659563" y="115888"/>
            <a:ext cx="1943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 i="1">
              <a:solidFill>
                <a:schemeClr val="accent2"/>
              </a:solidFill>
            </a:endParaRPr>
          </a:p>
        </p:txBody>
      </p:sp>
      <p:sp>
        <p:nvSpPr>
          <p:cNvPr id="12" name="AutoShape 13"/>
          <p:cNvSpPr>
            <a:spLocks noChangeArrowheads="1"/>
          </p:cNvSpPr>
          <p:nvPr/>
        </p:nvSpPr>
        <p:spPr bwMode="auto">
          <a:xfrm>
            <a:off x="4283968" y="3068960"/>
            <a:ext cx="360362" cy="36036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BE" sz="2400">
              <a:solidFill>
                <a:schemeClr val="tx1"/>
              </a:solidFill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491880" y="6021288"/>
            <a:ext cx="2016224" cy="720080"/>
          </a:xfrm>
          <a:prstGeom prst="rect">
            <a:avLst/>
          </a:prstGeom>
          <a:solidFill>
            <a:srgbClr val="BB0553">
              <a:alpha val="3960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pl-PL" sz="1800" b="1" dirty="0" smtClean="0"/>
              <a:t>Przepisy krajowe</a:t>
            </a:r>
            <a:endParaRPr lang="pl-PL" sz="1800" b="1" dirty="0"/>
          </a:p>
        </p:txBody>
      </p:sp>
      <p:pic>
        <p:nvPicPr>
          <p:cNvPr id="15" name="Obraz 1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5805264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C00000"/>
                </a:solidFill>
              </a:rPr>
              <a:t>Ukierunkowanie funduszy na realizację celów strategii „Europa 2020” oznacza:</a:t>
            </a:r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56792"/>
            <a:ext cx="8219256" cy="5040560"/>
          </a:xfrm>
        </p:spPr>
        <p:txBody>
          <a:bodyPr>
            <a:normAutofit fontScale="92500"/>
          </a:bodyPr>
          <a:lstStyle/>
          <a:p>
            <a:pPr algn="just">
              <a:buClr>
                <a:srgbClr val="C00000"/>
              </a:buClr>
              <a:buFont typeface="Wingdings 2" pitchFamily="18" charset="2"/>
              <a:buChar char="R"/>
            </a:pP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</a:rPr>
              <a:t>Objęcie wspólnymi przepisami </a:t>
            </a:r>
            <a:r>
              <a:rPr lang="pl-PL" sz="2400" dirty="0" smtClean="0"/>
              <a:t>wdrażania polityki spójności, wspólnej polityki rolnej oraz wspólnej polityki rybackiej</a:t>
            </a:r>
            <a:endParaRPr lang="pl-PL" sz="2400" b="1" dirty="0" smtClean="0"/>
          </a:p>
          <a:p>
            <a:pPr algn="just">
              <a:buClr>
                <a:srgbClr val="C00000"/>
              </a:buClr>
              <a:buFont typeface="Wingdings 2" pitchFamily="18" charset="2"/>
              <a:buChar char="R"/>
            </a:pPr>
            <a:r>
              <a:rPr lang="pl-PL" sz="2400" dirty="0" smtClean="0"/>
              <a:t>Obowiązek wskazania przez </a:t>
            </a:r>
            <a:r>
              <a:rPr lang="pl-PL" sz="2400" dirty="0" err="1" smtClean="0"/>
              <a:t>PCz</a:t>
            </a:r>
            <a:r>
              <a:rPr lang="pl-PL" sz="2400" dirty="0" smtClean="0"/>
              <a:t> 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</a:rPr>
              <a:t>w jaki sposób dana interwencja przyczyni się do realizacji 11 celów Strategii Europa 2020 </a:t>
            </a:r>
            <a:r>
              <a:rPr lang="pl-PL" sz="2400" dirty="0" smtClean="0"/>
              <a:t>(na poziomie umowy partnerstwa oraz na poziomie programów operacyjnych)</a:t>
            </a:r>
            <a:endParaRPr lang="pl-PL" sz="2400" b="1" dirty="0" smtClean="0"/>
          </a:p>
          <a:p>
            <a:pPr algn="just">
              <a:buClr>
                <a:srgbClr val="C00000"/>
              </a:buClr>
              <a:buFont typeface="Wingdings 2" pitchFamily="18" charset="2"/>
              <a:buChar char="R"/>
            </a:pP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</a:rPr>
              <a:t>Zwiększenie znaczenia wymiaru terytorialnego </a:t>
            </a:r>
            <a:r>
              <a:rPr lang="pl-PL" sz="2400" dirty="0" smtClean="0"/>
              <a:t>rozdysponowywania funduszy tak, aby w lepszy sposób wykorzystać potencjały i specjalizacje poszczególnych obszarów</a:t>
            </a:r>
          </a:p>
          <a:p>
            <a:pPr algn="just">
              <a:buClr>
                <a:srgbClr val="C00000"/>
              </a:buClr>
              <a:buFont typeface="Wingdings 2" pitchFamily="18" charset="2"/>
              <a:buChar char="R"/>
            </a:pP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</a:rPr>
              <a:t>Ukierunkowanie na rezultaty</a:t>
            </a:r>
            <a:r>
              <a:rPr lang="pl-PL" sz="2400" dirty="0" smtClean="0"/>
              <a:t>, czyli uzależnienie przekazywania środków finansowych od spełniania określonych warunków oraz realizacji podjętych zobowiązań (realizacji właściwych wskaźników).</a:t>
            </a:r>
          </a:p>
        </p:txBody>
      </p:sp>
      <p:pic>
        <p:nvPicPr>
          <p:cNvPr id="4" name="Obraz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620" y="6000750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ymbol zastępczy zawartości 2"/>
          <p:cNvSpPr>
            <a:spLocks noGrp="1"/>
          </p:cNvSpPr>
          <p:nvPr>
            <p:ph idx="1"/>
          </p:nvPr>
        </p:nvSpPr>
        <p:spPr>
          <a:xfrm>
            <a:off x="468313" y="908050"/>
            <a:ext cx="8229600" cy="5616575"/>
          </a:xfrm>
        </p:spPr>
        <p:txBody>
          <a:bodyPr>
            <a:normAutofit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30356E"/>
                  </a:outerShdw>
                </a:effectLst>
                <a:latin typeface="Bookman Old Style" pitchFamily="18" charset="0"/>
              </a:rPr>
              <a:t>		</a:t>
            </a:r>
            <a:endParaRPr lang="pl-PL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pl-PL" sz="2000" u="sng" dirty="0" smtClean="0">
                <a:cs typeface="Times New Roman" pitchFamily="18" charset="0"/>
              </a:rPr>
              <a:t>wkład unijny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531 219 456 euro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pl-PL" sz="2000" u="sng" dirty="0" smtClean="0">
                <a:cs typeface="Times New Roman" pitchFamily="18" charset="0"/>
              </a:rPr>
              <a:t>wkład krajowy</a:t>
            </a:r>
          </a:p>
          <a:p>
            <a:pPr algn="ct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pl-PL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 pitchFamily="18" charset="0"/>
              </a:rPr>
              <a:t>ok. 179 290 055 euro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pl-PL" sz="2000" u="sng" dirty="0" smtClean="0">
                <a:cs typeface="Times New Roman" pitchFamily="18" charset="0"/>
              </a:rPr>
              <a:t>wkład ogółem</a:t>
            </a:r>
          </a:p>
          <a:p>
            <a:pPr algn="ct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pl-PL" sz="2000" b="1" dirty="0" smtClean="0">
                <a:solidFill>
                  <a:srgbClr val="C00000"/>
                </a:solidFill>
                <a:cs typeface="Times New Roman" pitchFamily="18" charset="0"/>
              </a:rPr>
              <a:t>ok. 710 509 511 euro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endParaRPr lang="pl-PL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pl-PL" sz="2000" dirty="0" smtClean="0">
                <a:solidFill>
                  <a:srgbClr val="C00000"/>
                </a:solidFill>
              </a:rPr>
              <a:t>Cel programu: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pl-PL" sz="2000" dirty="0" smtClean="0"/>
              <a:t>wsparcie działań przyczyniających się do tworzenia długoterminowych zrównoważonych warunków środowiskowych niezbędnych do rozwoju gospodarczego i społecznego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endParaRPr lang="pl-PL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endParaRPr lang="pl-PL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9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E8944A4-1278-43B7-A771-D5F694245B05}" type="slidenum">
              <a:rPr lang="pl-PL" smtClean="0">
                <a:latin typeface="Arial" pitchFamily="34" charset="0"/>
              </a:rPr>
              <a:pPr/>
              <a:t>5</a:t>
            </a:fld>
            <a:endParaRPr lang="pl-PL" smtClean="0">
              <a:latin typeface="Arial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10081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2400" b="1" dirty="0" smtClean="0">
                <a:solidFill>
                  <a:srgbClr val="C00000"/>
                </a:solidFill>
              </a:rPr>
              <a:t>PO RYBY 2014-2020</a:t>
            </a:r>
            <a:endParaRPr lang="pl-PL" sz="3200" i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5" name="Obraz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805264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pl-PL" sz="2800" b="1" smtClean="0">
                <a:solidFill>
                  <a:srgbClr val="C00000"/>
                </a:solidFill>
              </a:rPr>
              <a:t>Aktualny stan prac nad PO RYBY 2014-2020 </a:t>
            </a:r>
            <a:endParaRPr lang="pl-PL" sz="2800" smtClean="0">
              <a:solidFill>
                <a:srgbClr val="C00000"/>
              </a:solidFill>
            </a:endParaRPr>
          </a:p>
        </p:txBody>
      </p:sp>
      <p:sp>
        <p:nvSpPr>
          <p:cNvPr id="8195" name="Symbol zastępczy zawartości 2"/>
          <p:cNvSpPr>
            <a:spLocks noGrp="1"/>
          </p:cNvSpPr>
          <p:nvPr>
            <p:ph idx="1"/>
          </p:nvPr>
        </p:nvSpPr>
        <p:spPr>
          <a:xfrm>
            <a:off x="250825" y="1268413"/>
            <a:ext cx="8713788" cy="5056187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§"/>
            </a:pPr>
            <a:endParaRPr lang="pl-PL" dirty="0" smtClean="0"/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21/10/2014 </a:t>
            </a:r>
            <a:r>
              <a:rPr lang="pl-PL" dirty="0" err="1" smtClean="0"/>
              <a:t>r</a:t>
            </a:r>
            <a:r>
              <a:rPr lang="pl-PL" dirty="0" smtClean="0"/>
              <a:t>. - przyjęcie przez Radę Ministrów projektu uchwały w sprawie projektu Programu Operacyjnego „Rybactwo i Morze”,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prace nad krajowymi aktami prawnymi wdrażającymi EFMR tj. ustawą (po konsultacjach wewnątrzresortowych) i rozporządzeniami wykonawczymi do tej ustawy,</a:t>
            </a:r>
          </a:p>
          <a:p>
            <a:pPr algn="ctr">
              <a:buClr>
                <a:srgbClr val="C00000"/>
              </a:buClr>
              <a:buFont typeface="Wingdings 2" pitchFamily="18" charset="2"/>
              <a:buNone/>
            </a:pPr>
            <a:r>
              <a:rPr lang="pl-PL" dirty="0" smtClean="0"/>
              <a:t>	</a:t>
            </a:r>
            <a:r>
              <a:rPr lang="pl-PL" b="1" dirty="0" smtClean="0">
                <a:solidFill>
                  <a:srgbClr val="C00000"/>
                </a:solidFill>
              </a:rPr>
              <a:t>listopad br. - projekt Programu zostanie przekazany KE.</a:t>
            </a:r>
          </a:p>
          <a:p>
            <a:endParaRPr lang="pl-PL" dirty="0" smtClean="0"/>
          </a:p>
        </p:txBody>
      </p:sp>
      <p:pic>
        <p:nvPicPr>
          <p:cNvPr id="8196" name="Obraz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550" y="5805488"/>
            <a:ext cx="1008063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ymbol zastępczy zawartości 2"/>
          <p:cNvSpPr>
            <a:spLocks noGrp="1"/>
          </p:cNvSpPr>
          <p:nvPr>
            <p:ph idx="1"/>
          </p:nvPr>
        </p:nvSpPr>
        <p:spPr>
          <a:xfrm>
            <a:off x="468313" y="908050"/>
            <a:ext cx="8229600" cy="5400675"/>
          </a:xfrm>
        </p:spPr>
        <p:txBody>
          <a:bodyPr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pl-PL" altLang="pl-PL" sz="1900" dirty="0" smtClean="0">
                <a:cs typeface="Times New Roman" pitchFamily="18" charset="0"/>
              </a:rPr>
              <a:t>Realizować będzie 7 Priorytetów: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pl-PL" altLang="pl-PL" sz="19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marL="1347788" indent="-13477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Priorytet 1 </a:t>
            </a:r>
          </a:p>
          <a:p>
            <a:pPr marL="1347788" indent="-13477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cs typeface="Times New Roman" pitchFamily="18" charset="0"/>
              </a:rPr>
              <a:t>	Promowanie rybołówstwa zrównoważonego środowiskowo, </a:t>
            </a:r>
            <a:r>
              <a:rPr lang="pl-PL" altLang="pl-PL" sz="1600" dirty="0" err="1" smtClean="0">
                <a:cs typeface="Times New Roman" pitchFamily="18" charset="0"/>
              </a:rPr>
              <a:t>zasobooszczędnego</a:t>
            </a:r>
            <a:r>
              <a:rPr lang="pl-PL" altLang="pl-PL" sz="1600" dirty="0" smtClean="0">
                <a:cs typeface="Times New Roman" pitchFamily="18" charset="0"/>
              </a:rPr>
              <a:t>, innowacyjnego, konkurencyjnego i opartego na wiedzy – 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ok. 24,5% </a:t>
            </a:r>
            <a:r>
              <a:rPr lang="pl-PL" altLang="pl-PL" sz="1600" dirty="0" err="1" smtClean="0">
                <a:solidFill>
                  <a:srgbClr val="C00000"/>
                </a:solidFill>
                <a:cs typeface="Times New Roman" pitchFamily="18" charset="0"/>
              </a:rPr>
              <a:t>cał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. alokacji</a:t>
            </a:r>
            <a:endParaRPr lang="pl-PL" altLang="pl-PL" sz="1600" dirty="0" smtClean="0">
              <a:cs typeface="Times New Roman" pitchFamily="18" charset="0"/>
            </a:endParaRPr>
          </a:p>
          <a:p>
            <a:pPr marL="1347788" indent="-13477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Priorytet 2 </a:t>
            </a:r>
          </a:p>
          <a:p>
            <a:pPr marL="1347788" indent="-1347788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cs typeface="Times New Roman" pitchFamily="18" charset="0"/>
              </a:rPr>
              <a:t>	Wspieranie akwakultury zrównoważonej środowiskowo, </a:t>
            </a:r>
            <a:r>
              <a:rPr lang="pl-PL" altLang="pl-PL" sz="1600" dirty="0" err="1" smtClean="0">
                <a:cs typeface="Times New Roman" pitchFamily="18" charset="0"/>
              </a:rPr>
              <a:t>zasobooszczędnej</a:t>
            </a:r>
            <a:r>
              <a:rPr lang="pl-PL" altLang="pl-PL" sz="1600" dirty="0" smtClean="0">
                <a:cs typeface="Times New Roman" pitchFamily="18" charset="0"/>
              </a:rPr>
              <a:t>, innowacyjnej, konkurencyjnej i opartej na wiedzy – 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ok. 38% </a:t>
            </a:r>
            <a:r>
              <a:rPr lang="pl-PL" altLang="pl-PL" sz="1600" dirty="0" err="1" smtClean="0">
                <a:solidFill>
                  <a:srgbClr val="C00000"/>
                </a:solidFill>
                <a:cs typeface="Times New Roman" pitchFamily="18" charset="0"/>
              </a:rPr>
              <a:t>cał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. alokacji</a:t>
            </a:r>
            <a:endParaRPr lang="pl-PL" altLang="pl-PL" sz="1600" dirty="0" smtClean="0">
              <a:cs typeface="Times New Roman" pitchFamily="18" charset="0"/>
            </a:endParaRPr>
          </a:p>
          <a:p>
            <a:pPr marL="1349375" indent="-1349375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Priorytet 3 </a:t>
            </a:r>
          </a:p>
          <a:p>
            <a:pPr marL="1349375" indent="-1349375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cs typeface="Times New Roman" pitchFamily="18" charset="0"/>
              </a:rPr>
              <a:t>	Wspieranie wdrażania Wspólnej Polityki Rybołówstwa – 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ok. 4,5% </a:t>
            </a:r>
            <a:r>
              <a:rPr lang="pl-PL" altLang="pl-PL" sz="1600" dirty="0" err="1" smtClean="0">
                <a:solidFill>
                  <a:srgbClr val="C00000"/>
                </a:solidFill>
                <a:cs typeface="Times New Roman" pitchFamily="18" charset="0"/>
              </a:rPr>
              <a:t>cał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. alokacji</a:t>
            </a:r>
            <a:endParaRPr lang="pl-PL" altLang="pl-PL" sz="1600" dirty="0" smtClean="0">
              <a:cs typeface="Times New Roman" pitchFamily="18" charset="0"/>
            </a:endParaRPr>
          </a:p>
          <a:p>
            <a:pPr marL="1433513" indent="-1433513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b="1" dirty="0" smtClean="0">
                <a:solidFill>
                  <a:srgbClr val="7030A0"/>
                </a:solidFill>
                <a:cs typeface="Times New Roman" pitchFamily="18" charset="0"/>
              </a:rPr>
              <a:t>Priorytet 4 </a:t>
            </a:r>
            <a:r>
              <a:rPr lang="pl-PL" altLang="pl-PL" sz="1600" dirty="0" smtClean="0">
                <a:cs typeface="Times New Roman" pitchFamily="18" charset="0"/>
              </a:rPr>
              <a:t>	</a:t>
            </a:r>
          </a:p>
          <a:p>
            <a:pPr marL="1433513" indent="-1433513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cs typeface="Times New Roman" pitchFamily="18" charset="0"/>
              </a:rPr>
              <a:t>                             </a:t>
            </a:r>
            <a:r>
              <a:rPr lang="pl-PL" altLang="pl-PL" sz="1600" b="1" dirty="0" smtClean="0">
                <a:cs typeface="Times New Roman" pitchFamily="18" charset="0"/>
              </a:rPr>
              <a:t>Zwiększenie zatrudnienia i spójności terytorialnej – </a:t>
            </a:r>
            <a:r>
              <a:rPr lang="pl-PL" altLang="pl-PL" sz="1600" b="1" dirty="0" smtClean="0">
                <a:solidFill>
                  <a:srgbClr val="7030A0"/>
                </a:solidFill>
                <a:cs typeface="Times New Roman" pitchFamily="18" charset="0"/>
              </a:rPr>
              <a:t>ok. 15% </a:t>
            </a:r>
            <a:r>
              <a:rPr lang="pl-PL" altLang="pl-PL" sz="1600" b="1" dirty="0" err="1" smtClean="0">
                <a:solidFill>
                  <a:srgbClr val="7030A0"/>
                </a:solidFill>
                <a:cs typeface="Times New Roman" pitchFamily="18" charset="0"/>
              </a:rPr>
              <a:t>cał</a:t>
            </a:r>
            <a:r>
              <a:rPr lang="pl-PL" altLang="pl-PL" sz="1600" b="1" dirty="0" smtClean="0">
                <a:solidFill>
                  <a:srgbClr val="7030A0"/>
                </a:solidFill>
                <a:cs typeface="Times New Roman" pitchFamily="18" charset="0"/>
              </a:rPr>
              <a:t>. alokacji</a:t>
            </a:r>
          </a:p>
          <a:p>
            <a:pPr marL="1611313" indent="-1611313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l-PL" altLang="pl-PL" sz="1600" dirty="0" smtClean="0"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Priorytet 5</a:t>
            </a: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cs typeface="Times New Roman" pitchFamily="18" charset="0"/>
              </a:rPr>
              <a:t>	          Wspieranie obrotu i przetwarzania – 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ok. 11,6% </a:t>
            </a:r>
            <a:r>
              <a:rPr lang="pl-PL" altLang="pl-PL" sz="1600" dirty="0" err="1" smtClean="0">
                <a:solidFill>
                  <a:srgbClr val="C00000"/>
                </a:solidFill>
                <a:cs typeface="Times New Roman" pitchFamily="18" charset="0"/>
              </a:rPr>
              <a:t>cał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. alokacji</a:t>
            </a: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l-PL" altLang="pl-PL" sz="1600" dirty="0" smtClean="0">
              <a:cs typeface="Times New Roman" pitchFamily="18" charset="0"/>
            </a:endParaRPr>
          </a:p>
          <a:p>
            <a:pPr marL="1349375" indent="-1349375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Priorytet 6</a:t>
            </a:r>
          </a:p>
          <a:p>
            <a:pPr marL="1349375" indent="-1349375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cs typeface="Times New Roman" pitchFamily="18" charset="0"/>
              </a:rPr>
              <a:t>	 Wspieranie wdrażania zintegrowanej polityki morskiej – 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ok. 0,5% </a:t>
            </a:r>
            <a:r>
              <a:rPr lang="pl-PL" altLang="pl-PL" sz="1600" dirty="0" err="1" smtClean="0">
                <a:solidFill>
                  <a:srgbClr val="C00000"/>
                </a:solidFill>
                <a:cs typeface="Times New Roman" pitchFamily="18" charset="0"/>
              </a:rPr>
              <a:t>cał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. alokacji</a:t>
            </a:r>
            <a:endParaRPr lang="pl-PL" altLang="pl-PL" sz="1600" dirty="0" smtClean="0"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Priorytet 7</a:t>
            </a: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altLang="pl-PL" sz="1600" dirty="0" smtClean="0">
                <a:cs typeface="Times New Roman" pitchFamily="18" charset="0"/>
              </a:rPr>
              <a:t>	           Pomoc Techniczna – 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6% </a:t>
            </a:r>
            <a:r>
              <a:rPr lang="pl-PL" altLang="pl-PL" sz="1600" dirty="0" err="1" smtClean="0">
                <a:solidFill>
                  <a:srgbClr val="C00000"/>
                </a:solidFill>
                <a:cs typeface="Times New Roman" pitchFamily="18" charset="0"/>
              </a:rPr>
              <a:t>cał</a:t>
            </a:r>
            <a:r>
              <a:rPr lang="pl-PL" altLang="pl-PL" sz="1600" dirty="0" smtClean="0">
                <a:solidFill>
                  <a:srgbClr val="C00000"/>
                </a:solidFill>
                <a:cs typeface="Times New Roman" pitchFamily="18" charset="0"/>
              </a:rPr>
              <a:t>. alokacji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pl-PL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l-PL" sz="2400" dirty="0" smtClean="0">
              <a:latin typeface="Bookman Old Style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3200" b="1" dirty="0" smtClean="0">
                <a:solidFill>
                  <a:srgbClr val="C00000"/>
                </a:solidFill>
              </a:rPr>
              <a:t>PO RYBY 2014-2020</a:t>
            </a:r>
            <a:endParaRPr lang="pl-PL" sz="3200" b="1" dirty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4" name="Obraz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805264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2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2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2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2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ymbol zastępczy zawartości 2"/>
          <p:cNvSpPr>
            <a:spLocks noGrp="1"/>
          </p:cNvSpPr>
          <p:nvPr>
            <p:ph idx="1"/>
          </p:nvPr>
        </p:nvSpPr>
        <p:spPr>
          <a:xfrm>
            <a:off x="179512" y="620713"/>
            <a:ext cx="8784975" cy="5903912"/>
          </a:xfrm>
        </p:spPr>
        <p:txBody>
          <a:bodyPr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pl-PL" sz="1600" b="1" dirty="0" smtClean="0"/>
              <a:t>W zakresie </a:t>
            </a:r>
            <a:r>
              <a:rPr lang="pl-PL" altLang="pl-PL" sz="1600" b="1" dirty="0" smtClean="0">
                <a:cs typeface="Times New Roman" pitchFamily="18" charset="0"/>
              </a:rPr>
              <a:t>Priorytetu 1 – </a:t>
            </a:r>
            <a:r>
              <a:rPr lang="pl-PL" altLang="pl-PL" sz="1600" b="1" u="sng" dirty="0" smtClean="0">
                <a:solidFill>
                  <a:srgbClr val="C00000"/>
                </a:solidFill>
                <a:cs typeface="Times New Roman" pitchFamily="18" charset="0"/>
              </a:rPr>
              <a:t>rybołówstwo morskie i śródlądowe </a:t>
            </a:r>
            <a:r>
              <a:rPr lang="pl-PL" altLang="pl-PL" sz="1600" b="1" dirty="0" smtClean="0">
                <a:cs typeface="Times New Roman" pitchFamily="18" charset="0"/>
              </a:rPr>
              <a:t>będzie wdrażanych 20 środków: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pl-PL" altLang="pl-PL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marL="452437" indent="-342900" algn="just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Wsparcie na rzecz opracowywania i wdrażania </a:t>
            </a:r>
            <a:r>
              <a:rPr lang="pl-PL" sz="1400" b="1" u="sng" dirty="0" smtClean="0">
                <a:solidFill>
                  <a:srgbClr val="0070C0"/>
                </a:solidFill>
                <a:ea typeface="Calibri"/>
                <a:cs typeface="Times New Roman"/>
              </a:rPr>
              <a:t>środków ochrony </a:t>
            </a: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oraz </a:t>
            </a:r>
            <a:r>
              <a:rPr lang="pl-PL" sz="1400" b="1" u="sng" dirty="0" smtClean="0">
                <a:solidFill>
                  <a:srgbClr val="0070C0"/>
                </a:solidFill>
                <a:ea typeface="Calibri"/>
                <a:cs typeface="Times New Roman"/>
              </a:rPr>
              <a:t>współpraca regionalna</a:t>
            </a:r>
            <a:endParaRPr lang="pl-PL" sz="1400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452437" indent="-342900" algn="just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Zmniejszanie oddziaływania rybołówstwa na </a:t>
            </a:r>
            <a:r>
              <a:rPr lang="pl-PL" sz="1400" b="1" u="sng" dirty="0" smtClean="0">
                <a:solidFill>
                  <a:srgbClr val="0070C0"/>
                </a:solidFill>
                <a:ea typeface="Calibri"/>
                <a:cs typeface="Times New Roman"/>
              </a:rPr>
              <a:t>środowisko morskie i dostosowanie połowów do ochrony gatunków</a:t>
            </a:r>
            <a:endParaRPr lang="pl-PL" sz="1400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452437" indent="-342900" algn="just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pl-PL" sz="1400" b="1" u="sng" dirty="0" smtClean="0">
                <a:solidFill>
                  <a:srgbClr val="0070C0"/>
                </a:solidFill>
                <a:ea typeface="Calibri"/>
                <a:cs typeface="Times New Roman"/>
              </a:rPr>
              <a:t>Innowacje</a:t>
            </a: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 związane z ochroną żywych zasobów morza</a:t>
            </a:r>
          </a:p>
          <a:p>
            <a:pPr marL="452437" indent="-342900" algn="just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Ochrona i odbudowa morskiej różnorodności biologicznej i ekosystemów morskich oraz systemy rekompensat w ramach zrównoważonej działalności połowowej – </a:t>
            </a:r>
            <a:r>
              <a:rPr lang="pl-PL" sz="1400" b="1" u="sng" dirty="0" smtClean="0">
                <a:solidFill>
                  <a:srgbClr val="0070C0"/>
                </a:solidFill>
                <a:ea typeface="Calibri"/>
                <a:cs typeface="Times New Roman"/>
              </a:rPr>
              <a:t>zbieranie utraconych narzędzi połowowych i odpadów morskich</a:t>
            </a:r>
            <a:endParaRPr lang="pl-PL" sz="1400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452437" indent="-342900" algn="just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Porty rybackie, miejsca wyładunku, giełdy rybne i przystanie - </a:t>
            </a:r>
            <a:r>
              <a:rPr lang="pl-PL" sz="1400" b="1" u="sng" dirty="0" smtClean="0">
                <a:solidFill>
                  <a:srgbClr val="0070C0"/>
                </a:solidFill>
                <a:ea typeface="Calibri"/>
                <a:cs typeface="Times New Roman"/>
              </a:rPr>
              <a:t>inwestycje</a:t>
            </a: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b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</a:br>
            <a:r>
              <a:rPr lang="pl-PL" sz="1400" b="1" u="sng" dirty="0" smtClean="0">
                <a:solidFill>
                  <a:srgbClr val="0070C0"/>
                </a:solidFill>
                <a:ea typeface="Calibri"/>
                <a:cs typeface="Times New Roman"/>
              </a:rPr>
              <a:t>w zakresie ułatwiania przestrzegania obowiązku dotyczącego wyładunku wszystkich połowów</a:t>
            </a:r>
            <a:endParaRPr lang="pl-PL" sz="1400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542925" indent="-514350" algn="just" fontAlgn="auto">
              <a:lnSpc>
                <a:spcPct val="120000"/>
              </a:lnSpc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7"/>
              <a:defRPr/>
            </a:pP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Porty rybackie, miejsca wyładunku, giełdy rybne i przystanie - </a:t>
            </a:r>
            <a:r>
              <a:rPr lang="pl-PL" sz="1400" b="1" u="sng" dirty="0" smtClean="0">
                <a:solidFill>
                  <a:srgbClr val="0070C0"/>
                </a:solidFill>
                <a:ea typeface="Calibri"/>
                <a:cs typeface="Times New Roman"/>
              </a:rPr>
              <a:t>inwestycje</a:t>
            </a: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b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</a:b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w zakresie poprawy </a:t>
            </a:r>
            <a:r>
              <a:rPr lang="pl-PL" sz="1400" b="1" u="sng" dirty="0" smtClean="0">
                <a:solidFill>
                  <a:srgbClr val="0070C0"/>
                </a:solidFill>
                <a:ea typeface="Calibri"/>
                <a:cs typeface="Times New Roman"/>
              </a:rPr>
              <a:t>infrastruktury portów rybackich</a:t>
            </a: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, </a:t>
            </a:r>
            <a:r>
              <a:rPr lang="pl-PL" sz="1400" b="1" u="sng" dirty="0" smtClean="0">
                <a:solidFill>
                  <a:srgbClr val="0070C0"/>
                </a:solidFill>
                <a:ea typeface="Calibri"/>
                <a:cs typeface="Times New Roman"/>
              </a:rPr>
              <a:t>giełd rybnych, miejsc wyładunku i przystani;</a:t>
            </a: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 inwestycje w zakresie </a:t>
            </a:r>
            <a:r>
              <a:rPr lang="pl-PL" sz="1400" b="1" u="sng" dirty="0" smtClean="0">
                <a:solidFill>
                  <a:srgbClr val="0070C0"/>
                </a:solidFill>
                <a:ea typeface="Calibri"/>
                <a:cs typeface="Times New Roman"/>
              </a:rPr>
              <a:t>budowy przystani morskich </a:t>
            </a:r>
            <a:r>
              <a:rPr lang="pl-PL" sz="1400" b="1" dirty="0" smtClean="0">
                <a:solidFill>
                  <a:srgbClr val="0070C0"/>
                </a:solidFill>
                <a:ea typeface="Calibri"/>
                <a:cs typeface="Times New Roman"/>
              </a:rPr>
              <a:t>w celu poprawy bezpieczeństwa rybaków. Ochrona i odbudowa morskiej różnorodności biologicznej i ekosystemów morskich oraz systemy rekompensat w ramach zrównoważonej działalności połowowej…</a:t>
            </a:r>
            <a:endParaRPr lang="pl-PL" sz="1400" dirty="0" smtClean="0">
              <a:solidFill>
                <a:srgbClr val="0070C0"/>
              </a:solidFill>
            </a:endParaRPr>
          </a:p>
          <a:p>
            <a:pPr marL="514350" indent="-514350" algn="just" fontAlgn="auto">
              <a:lnSpc>
                <a:spcPct val="120000"/>
              </a:lnSpc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7"/>
              <a:defRPr/>
            </a:pPr>
            <a:r>
              <a:rPr lang="pl-PL" sz="1400" b="1" u="sng" dirty="0" smtClean="0">
                <a:solidFill>
                  <a:srgbClr val="0070C0"/>
                </a:solidFill>
              </a:rPr>
              <a:t>Trwałe zaprzestanie </a:t>
            </a:r>
            <a:r>
              <a:rPr lang="pl-PL" sz="1400" b="1" dirty="0" smtClean="0">
                <a:solidFill>
                  <a:srgbClr val="0070C0"/>
                </a:solidFill>
              </a:rPr>
              <a:t>działalności połowowej</a:t>
            </a:r>
          </a:p>
          <a:p>
            <a:pPr marL="514350" indent="-514350" algn="just" fontAlgn="auto">
              <a:lnSpc>
                <a:spcPct val="120000"/>
              </a:lnSpc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7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Wsparcie na rzecz </a:t>
            </a:r>
            <a:r>
              <a:rPr lang="pl-PL" sz="1400" b="1" u="sng" dirty="0" smtClean="0">
                <a:solidFill>
                  <a:srgbClr val="0070C0"/>
                </a:solidFill>
              </a:rPr>
              <a:t>systemów przyznawania uprawnień do połowów</a:t>
            </a:r>
            <a:endParaRPr lang="pl-PL" sz="1400" b="1" dirty="0" smtClean="0">
              <a:solidFill>
                <a:srgbClr val="0070C0"/>
              </a:solidFill>
            </a:endParaRPr>
          </a:p>
          <a:p>
            <a:pPr marL="514350" indent="-514350" algn="just" fontAlgn="auto">
              <a:lnSpc>
                <a:spcPct val="120000"/>
              </a:lnSpc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7"/>
              <a:defRPr/>
            </a:pPr>
            <a:r>
              <a:rPr lang="pl-PL" sz="1400" b="1" u="sng" dirty="0" smtClean="0">
                <a:solidFill>
                  <a:srgbClr val="0070C0"/>
                </a:solidFill>
              </a:rPr>
              <a:t>Usługi doradcze</a:t>
            </a:r>
            <a:endParaRPr lang="pl-PL" sz="1400" b="1" dirty="0" smtClean="0">
              <a:solidFill>
                <a:srgbClr val="0070C0"/>
              </a:solidFill>
            </a:endParaRPr>
          </a:p>
          <a:p>
            <a:pPr marL="514350" indent="-514350" algn="just" fontAlgn="auto">
              <a:lnSpc>
                <a:spcPct val="120000"/>
              </a:lnSpc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7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Różnicowanie i nowe </a:t>
            </a:r>
            <a:r>
              <a:rPr lang="pl-PL" sz="1400" b="1" u="sng" dirty="0" smtClean="0">
                <a:solidFill>
                  <a:srgbClr val="0070C0"/>
                </a:solidFill>
              </a:rPr>
              <a:t>formy dochodów</a:t>
            </a:r>
            <a:endParaRPr lang="pl-PL" sz="1400" b="1" dirty="0" smtClean="0">
              <a:solidFill>
                <a:srgbClr val="0070C0"/>
              </a:solidFill>
            </a:endParaRPr>
          </a:p>
          <a:p>
            <a:pPr marL="514350" indent="-514350" algn="just" fontAlgn="auto">
              <a:lnSpc>
                <a:spcPct val="120000"/>
              </a:lnSpc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7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Wsparcie dla </a:t>
            </a:r>
            <a:r>
              <a:rPr lang="pl-PL" sz="1400" b="1" u="sng" dirty="0" smtClean="0">
                <a:solidFill>
                  <a:srgbClr val="0070C0"/>
                </a:solidFill>
              </a:rPr>
              <a:t>młodych rybaków </a:t>
            </a:r>
            <a:r>
              <a:rPr lang="pl-PL" sz="1400" b="1" dirty="0" smtClean="0">
                <a:solidFill>
                  <a:srgbClr val="0070C0"/>
                </a:solidFill>
              </a:rPr>
              <a:t>rozpoczynających działalność</a:t>
            </a:r>
          </a:p>
          <a:p>
            <a:pPr marL="514350" indent="-514350" algn="just" fontAlgn="auto">
              <a:lnSpc>
                <a:spcPct val="120000"/>
              </a:lnSpc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7"/>
              <a:defRPr/>
            </a:pPr>
            <a:r>
              <a:rPr lang="pl-PL" sz="1400" b="1" u="sng" dirty="0" smtClean="0">
                <a:solidFill>
                  <a:srgbClr val="0070C0"/>
                </a:solidFill>
              </a:rPr>
              <a:t>Zdrowie i bezpieczeństwo</a:t>
            </a:r>
            <a:endParaRPr lang="pl-PL" altLang="pl-PL" sz="1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marL="452437" indent="-342900" algn="just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endParaRPr lang="pl-PL" sz="1400" b="1" dirty="0" smtClean="0">
              <a:solidFill>
                <a:schemeClr val="tx1">
                  <a:lumMod val="95000"/>
                  <a:lumOff val="5000"/>
                </a:schemeClr>
              </a:solidFill>
              <a:ea typeface="Calibri"/>
              <a:cs typeface="Times New Roman"/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pl-PL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endParaRPr>
          </a:p>
          <a:p>
            <a:pPr marL="566928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pl-PL" sz="2400" dirty="0" smtClean="0">
              <a:latin typeface="Bookman Old Style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sz="3200" b="1" dirty="0" smtClean="0">
                <a:solidFill>
                  <a:srgbClr val="C00000"/>
                </a:solidFill>
              </a:rPr>
              <a:t>PO RYBY 2014-2020</a:t>
            </a:r>
            <a:endParaRPr lang="pl-PL" sz="3200" i="1" dirty="0">
              <a:solidFill>
                <a:srgbClr val="0070C0"/>
              </a:solidFill>
              <a:latin typeface="Corbel" pitchFamily="34" charset="0"/>
              <a:cs typeface="Arial" pitchFamily="34" charset="0"/>
            </a:endParaRPr>
          </a:p>
        </p:txBody>
      </p:sp>
      <p:pic>
        <p:nvPicPr>
          <p:cNvPr id="4" name="Obraz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805264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ymbol zastępczy zawartości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5832475"/>
          </a:xfrm>
        </p:spPr>
        <p:txBody>
          <a:bodyPr>
            <a:normAutofit/>
          </a:bodyPr>
          <a:lstStyle/>
          <a:p>
            <a:pPr marL="714375" indent="-714375">
              <a:buClr>
                <a:srgbClr val="C00000"/>
              </a:buClr>
              <a:buSzPct val="100000"/>
              <a:buNone/>
              <a:defRPr/>
            </a:pPr>
            <a:r>
              <a:rPr lang="pl-PL" sz="1400" b="1" dirty="0" smtClean="0"/>
              <a:t>c.d.n. W zakresie </a:t>
            </a:r>
            <a:r>
              <a:rPr lang="pl-PL" altLang="pl-PL" sz="1400" b="1" dirty="0" smtClean="0">
                <a:cs typeface="Times New Roman" pitchFamily="18" charset="0"/>
              </a:rPr>
              <a:t>Priorytetu 1 – </a:t>
            </a:r>
            <a:r>
              <a:rPr lang="pl-PL" altLang="pl-PL" sz="1400" b="1" u="sng" dirty="0" smtClean="0">
                <a:solidFill>
                  <a:srgbClr val="C00000"/>
                </a:solidFill>
                <a:cs typeface="Times New Roman" pitchFamily="18" charset="0"/>
              </a:rPr>
              <a:t>rybołówstwo morskie i śródlądowe </a:t>
            </a:r>
            <a:r>
              <a:rPr lang="pl-PL" altLang="pl-PL" sz="1400" b="1" dirty="0" smtClean="0">
                <a:cs typeface="Times New Roman" pitchFamily="18" charset="0"/>
              </a:rPr>
              <a:t>będzie wdrażanych 20 środków:</a:t>
            </a:r>
          </a:p>
          <a:p>
            <a:pPr marL="714375" indent="-714375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14"/>
              <a:defRPr/>
            </a:pPr>
            <a:endParaRPr lang="pl-PL" sz="1400" b="1" dirty="0" smtClean="0">
              <a:solidFill>
                <a:srgbClr val="0070C0"/>
              </a:solidFill>
              <a:latin typeface="Bookman Old Style" pitchFamily="18" charset="0"/>
            </a:endParaRPr>
          </a:p>
          <a:p>
            <a:pPr marL="714375" indent="-714375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14"/>
              <a:defRPr/>
            </a:pPr>
            <a:r>
              <a:rPr lang="pl-PL" sz="1400" b="1" u="sng" dirty="0" smtClean="0">
                <a:solidFill>
                  <a:srgbClr val="0070C0"/>
                </a:solidFill>
              </a:rPr>
              <a:t>Tymczasowe zaprzestanie </a:t>
            </a:r>
            <a:r>
              <a:rPr lang="pl-PL" sz="1400" b="1" dirty="0" smtClean="0">
                <a:solidFill>
                  <a:srgbClr val="0070C0"/>
                </a:solidFill>
              </a:rPr>
              <a:t>działalności połowowej</a:t>
            </a:r>
          </a:p>
          <a:p>
            <a:pPr marL="714375" indent="-714375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14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Ochrona i odbudowa morskiej różnorodności biologicznej i ekosystemów morskich oraz systemy rekompensat w ramach zrównoważonej działalności połowowej - </a:t>
            </a:r>
            <a:r>
              <a:rPr lang="pl-PL" sz="1400" b="1" u="sng" dirty="0" smtClean="0">
                <a:solidFill>
                  <a:srgbClr val="0070C0"/>
                </a:solidFill>
              </a:rPr>
              <a:t>systemy rekompensaty za szkody wyrządzone połowom przez ssaki i ptaki chronione</a:t>
            </a:r>
            <a:endParaRPr lang="pl-PL" sz="1400" b="1" dirty="0" smtClean="0">
              <a:solidFill>
                <a:srgbClr val="0070C0"/>
              </a:solidFill>
            </a:endParaRPr>
          </a:p>
          <a:p>
            <a:pPr marL="714375" indent="-714375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14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Wartość dodana, jakość produktów i </a:t>
            </a:r>
            <a:r>
              <a:rPr lang="pl-PL" sz="1400" b="1" u="sng" dirty="0" smtClean="0">
                <a:solidFill>
                  <a:srgbClr val="0070C0"/>
                </a:solidFill>
              </a:rPr>
              <a:t>wykorzystywanie niechcianych połowów</a:t>
            </a:r>
            <a:endParaRPr lang="pl-PL" sz="1400" b="1" dirty="0" smtClean="0">
              <a:solidFill>
                <a:srgbClr val="0070C0"/>
              </a:solidFill>
            </a:endParaRPr>
          </a:p>
          <a:p>
            <a:pPr marL="714375" indent="-714375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14"/>
              <a:defRPr/>
            </a:pPr>
            <a:r>
              <a:rPr lang="pl-PL" sz="1400" b="1" u="sng" dirty="0" smtClean="0">
                <a:solidFill>
                  <a:srgbClr val="0070C0"/>
                </a:solidFill>
              </a:rPr>
              <a:t>Innowacje</a:t>
            </a:r>
            <a:endParaRPr lang="pl-PL" sz="1400" b="1" dirty="0" smtClean="0">
              <a:solidFill>
                <a:srgbClr val="0070C0"/>
              </a:solidFill>
            </a:endParaRPr>
          </a:p>
          <a:p>
            <a:pPr marL="714375" indent="-714375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14"/>
              <a:defRPr/>
            </a:pPr>
            <a:r>
              <a:rPr lang="pl-PL" sz="1400" b="1" u="sng" dirty="0" smtClean="0">
                <a:solidFill>
                  <a:srgbClr val="0070C0"/>
                </a:solidFill>
              </a:rPr>
              <a:t>Partnerstwa </a:t>
            </a:r>
            <a:r>
              <a:rPr lang="pl-PL" sz="1400" b="1" dirty="0" smtClean="0">
                <a:solidFill>
                  <a:srgbClr val="0070C0"/>
                </a:solidFill>
              </a:rPr>
              <a:t>między naukowcami a rybakami</a:t>
            </a:r>
          </a:p>
          <a:p>
            <a:pPr marL="714375" indent="-714375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14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Efektywność energetyczna i łagodzenie skutków zmiany klimatu – </a:t>
            </a:r>
            <a:r>
              <a:rPr lang="pl-PL" sz="1400" b="1" u="sng" dirty="0" smtClean="0">
                <a:solidFill>
                  <a:srgbClr val="0070C0"/>
                </a:solidFill>
              </a:rPr>
              <a:t>wymiana lub modernizacja głównych lub dodatkowych silników</a:t>
            </a:r>
            <a:endParaRPr lang="pl-PL" sz="1400" b="1" dirty="0" smtClean="0">
              <a:solidFill>
                <a:srgbClr val="0070C0"/>
              </a:solidFill>
            </a:endParaRPr>
          </a:p>
          <a:p>
            <a:pPr marL="714375" indent="-714375" fontAlgn="auto">
              <a:spcAft>
                <a:spcPts val="0"/>
              </a:spcAft>
              <a:buClr>
                <a:srgbClr val="C00000"/>
              </a:buClr>
              <a:buSzPct val="100000"/>
              <a:buFont typeface="+mj-lt"/>
              <a:buAutoNum type="arabicPeriod" startAt="14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Propagowanie kapitału ludzkiego, tworzenie miejsc pracy i dialog społeczny – </a:t>
            </a:r>
            <a:r>
              <a:rPr lang="pl-PL" sz="1400" b="1" u="sng" dirty="0" smtClean="0">
                <a:solidFill>
                  <a:srgbClr val="0070C0"/>
                </a:solidFill>
              </a:rPr>
              <a:t>szkolenia zawodowe, tworzenie sieci kontaktów, dialog społeczny, wsparcie dla małżonków i partnerów życiowych.</a:t>
            </a:r>
            <a:endParaRPr lang="pl-PL" sz="1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l-PL" sz="2400" dirty="0" smtClean="0">
              <a:latin typeface="Bookman Old Style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32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PO RYBY 2014-2020</a:t>
            </a:r>
            <a:endParaRPr lang="pl-PL" sz="3200" b="1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ymbol zastępczy zawartości 2"/>
          <p:cNvSpPr>
            <a:spLocks noGrp="1"/>
          </p:cNvSpPr>
          <p:nvPr>
            <p:ph idx="1"/>
          </p:nvPr>
        </p:nvSpPr>
        <p:spPr>
          <a:xfrm>
            <a:off x="468313" y="620713"/>
            <a:ext cx="8229600" cy="5545137"/>
          </a:xfrm>
        </p:spPr>
        <p:txBody>
          <a:bodyPr>
            <a:normAutofit/>
          </a:bodyPr>
          <a:lstStyle/>
          <a:p>
            <a:pPr marL="457200" indent="-457200" eaLnBrk="1" hangingPunct="1">
              <a:lnSpc>
                <a:spcPct val="90000"/>
              </a:lnSpc>
              <a:buFont typeface="Wingdings 3" pitchFamily="18" charset="2"/>
              <a:buNone/>
              <a:defRPr/>
            </a:pPr>
            <a:r>
              <a:rPr lang="pl-PL" sz="1600" b="1" dirty="0" smtClean="0"/>
              <a:t>W zakresie </a:t>
            </a:r>
            <a:r>
              <a:rPr lang="pl-PL" altLang="pl-PL" sz="1600" b="1" dirty="0" smtClean="0">
                <a:cs typeface="Times New Roman" pitchFamily="18" charset="0"/>
              </a:rPr>
              <a:t>Priorytetu 2 – </a:t>
            </a:r>
            <a:r>
              <a:rPr lang="pl-PL" altLang="pl-PL" sz="1600" b="1" u="sng" dirty="0" smtClean="0">
                <a:solidFill>
                  <a:srgbClr val="C00000"/>
                </a:solidFill>
                <a:cs typeface="Times New Roman" pitchFamily="18" charset="0"/>
              </a:rPr>
              <a:t>akwakultura</a:t>
            </a:r>
            <a:r>
              <a:rPr lang="pl-PL" altLang="pl-PL" sz="1600" b="1" dirty="0" smtClean="0">
                <a:cs typeface="Times New Roman" pitchFamily="18" charset="0"/>
              </a:rPr>
              <a:t> będzie wdrażanych 9 środków:</a:t>
            </a:r>
          </a:p>
          <a:p>
            <a:pPr marL="457200" indent="-457200" algn="ctr" eaLnBrk="1" hangingPunct="1">
              <a:lnSpc>
                <a:spcPct val="90000"/>
              </a:lnSpc>
              <a:buFont typeface="Wingdings 3" pitchFamily="18" charset="2"/>
              <a:buNone/>
              <a:defRPr/>
            </a:pPr>
            <a:endParaRPr lang="pl-PL" sz="1400" b="1" dirty="0" smtClean="0">
              <a:solidFill>
                <a:srgbClr val="0070C0"/>
              </a:solidFill>
            </a:endParaRPr>
          </a:p>
          <a:p>
            <a:pPr marL="457200" indent="-457200" algn="just" eaLnBrk="1" hangingPunct="1">
              <a:lnSpc>
                <a:spcPct val="90000"/>
              </a:lnSpc>
              <a:buClr>
                <a:schemeClr val="accent2"/>
              </a:buClr>
              <a:buSzPct val="70000"/>
              <a:buFont typeface="Lucida Sans Unicode" pitchFamily="34" charset="0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Innowacje</a:t>
            </a:r>
            <a:endParaRPr lang="pl-PL" sz="1400" b="1" dirty="0" smtClean="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pPr marL="457200" indent="-457200" algn="just" eaLnBrk="1" hangingPunct="1">
              <a:lnSpc>
                <a:spcPct val="90000"/>
              </a:lnSpc>
              <a:buClr>
                <a:schemeClr val="accent2"/>
              </a:buClr>
              <a:buSzPct val="70000"/>
              <a:buFont typeface="Lucida Sans Unicode" pitchFamily="34" charset="0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Usługi z zakresu zarządzania, zastępstw i doradztwa dla gospodarstw akwakultury</a:t>
            </a:r>
            <a:endParaRPr lang="pl-PL" sz="1400" b="1" dirty="0" smtClean="0">
              <a:solidFill>
                <a:srgbClr val="0070C0"/>
              </a:solidFill>
            </a:endParaRPr>
          </a:p>
          <a:p>
            <a:pPr marL="457200" indent="-457200" algn="just" eaLnBrk="1" hangingPunct="1">
              <a:lnSpc>
                <a:spcPct val="90000"/>
              </a:lnSpc>
              <a:buClr>
                <a:schemeClr val="accent2"/>
              </a:buClr>
              <a:buSzPct val="70000"/>
              <a:buFont typeface="Lucida Sans Unicode" pitchFamily="34" charset="0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 Inwestycje produkcyjne w akwakulturę</a:t>
            </a:r>
          </a:p>
          <a:p>
            <a:pPr marL="457200" indent="-457200" algn="just" eaLnBrk="1" hangingPunct="1">
              <a:lnSpc>
                <a:spcPct val="90000"/>
              </a:lnSpc>
              <a:buClr>
                <a:schemeClr val="accent2"/>
              </a:buClr>
              <a:buSzPct val="70000"/>
              <a:buFont typeface="Lucida Sans Unicode" pitchFamily="34" charset="0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Zachęcanie nowych hodowców do rozpoczęcia działalności w sektorze zrównoważonej akwakultury</a:t>
            </a:r>
          </a:p>
          <a:p>
            <a:pPr marL="457200" indent="-457200" algn="just" eaLnBrk="1" hangingPunct="1">
              <a:lnSpc>
                <a:spcPct val="90000"/>
              </a:lnSpc>
              <a:buClr>
                <a:schemeClr val="accent2"/>
              </a:buClr>
              <a:buSzPct val="70000"/>
              <a:buFont typeface="Lucida Sans Unicode" pitchFamily="34" charset="0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Inwestycje produkcyjne w akwakulturę - zwiększanie efektywności energetycznej, odnawialne źródła energii</a:t>
            </a:r>
          </a:p>
          <a:p>
            <a:pPr marL="457200" indent="-457200" algn="just" eaLnBrk="1" hangingPunct="1">
              <a:lnSpc>
                <a:spcPct val="90000"/>
              </a:lnSpc>
              <a:buClr>
                <a:schemeClr val="accent2"/>
              </a:buClr>
              <a:buSzPct val="70000"/>
              <a:buFont typeface="Lucida Sans Unicode" pitchFamily="34" charset="0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Inwestycje produkcyjne w akwakulturę - efektywne gospodarowanie zasobami, zmniejszenie zużycia wody i chemikaliów, systemy recyrkulacji minimalizujące zużycie wody</a:t>
            </a:r>
          </a:p>
          <a:p>
            <a:pPr marL="457200" indent="-457200" algn="just" eaLnBrk="1" hangingPunct="1">
              <a:lnSpc>
                <a:spcPct val="90000"/>
              </a:lnSpc>
              <a:buClr>
                <a:schemeClr val="accent2"/>
              </a:buClr>
              <a:buSzPct val="70000"/>
              <a:buFont typeface="Lucida Sans Unicode" pitchFamily="34" charset="0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Zwiększanie potencjału miejsc hodowli akwakultury</a:t>
            </a:r>
          </a:p>
          <a:p>
            <a:pPr marL="457200" indent="-457200" algn="just" eaLnBrk="1" hangingPunct="1">
              <a:lnSpc>
                <a:spcPct val="90000"/>
              </a:lnSpc>
              <a:buClr>
                <a:schemeClr val="accent2"/>
              </a:buClr>
              <a:buSzPct val="70000"/>
              <a:buFont typeface="Lucida Sans Unicode" pitchFamily="34" charset="0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Akwakultura świadcząca usługi środowiskowe</a:t>
            </a:r>
          </a:p>
          <a:p>
            <a:pPr marL="457200" indent="-457200" algn="just" eaLnBrk="1" hangingPunct="1">
              <a:lnSpc>
                <a:spcPct val="90000"/>
              </a:lnSpc>
              <a:buClr>
                <a:schemeClr val="accent2"/>
              </a:buClr>
              <a:buSzPct val="70000"/>
              <a:buFont typeface="Lucida Sans Unicode" pitchFamily="34" charset="0"/>
              <a:buAutoNum type="arabicPeriod"/>
              <a:defRPr/>
            </a:pPr>
            <a:r>
              <a:rPr lang="pl-PL" sz="1400" b="1" dirty="0" smtClean="0">
                <a:solidFill>
                  <a:srgbClr val="0070C0"/>
                </a:solidFill>
              </a:rPr>
              <a:t>Promowanie kapitału ludzkiego i tworzenia sieci kontaktów</a:t>
            </a:r>
          </a:p>
          <a:p>
            <a:pPr marL="457200" indent="-457200" eaLnBrk="1" hangingPunct="1">
              <a:lnSpc>
                <a:spcPct val="90000"/>
              </a:lnSpc>
              <a:buFont typeface="Wingdings 3" pitchFamily="18" charset="2"/>
              <a:buNone/>
              <a:defRPr/>
            </a:pPr>
            <a:endParaRPr lang="pl-PL" sz="2000" b="1" dirty="0" smtClean="0">
              <a:latin typeface="Corbel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pl-PL" sz="2000" b="1" dirty="0" smtClean="0">
              <a:latin typeface="Corbel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defRPr/>
            </a:pPr>
            <a:endParaRPr lang="pl-PL" sz="2400" dirty="0" smtClean="0">
              <a:latin typeface="Bookman Old Style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32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PO RYBY 2014-2020</a:t>
            </a:r>
            <a:endParaRPr lang="pl-PL" sz="3200" b="1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ymbol zastępczy zawartości 2"/>
          <p:cNvSpPr>
            <a:spLocks noGrp="1"/>
          </p:cNvSpPr>
          <p:nvPr>
            <p:ph idx="1"/>
          </p:nvPr>
        </p:nvSpPr>
        <p:spPr>
          <a:xfrm>
            <a:off x="468312" y="549275"/>
            <a:ext cx="8352159" cy="5975350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pl-PL" sz="1800" b="1" dirty="0" smtClean="0"/>
              <a:t>W zakresie </a:t>
            </a:r>
            <a:r>
              <a:rPr lang="pl-PL" altLang="pl-PL" sz="1800" b="1" dirty="0" smtClean="0">
                <a:cs typeface="Times New Roman" pitchFamily="18" charset="0"/>
              </a:rPr>
              <a:t>Priorytetu 3 </a:t>
            </a:r>
            <a:r>
              <a:rPr lang="pl-PL" altLang="pl-PL" sz="1800" b="1" u="sng" dirty="0" smtClean="0">
                <a:solidFill>
                  <a:srgbClr val="C00000"/>
                </a:solidFill>
                <a:cs typeface="Times New Roman" pitchFamily="18" charset="0"/>
              </a:rPr>
              <a:t>monitoring sektora rybołówstwa morskiego </a:t>
            </a:r>
            <a:r>
              <a:rPr lang="pl-PL" altLang="pl-PL" sz="1800" b="1" u="sng" dirty="0" smtClean="0">
                <a:cs typeface="Times New Roman" pitchFamily="18" charset="0"/>
              </a:rPr>
              <a:t/>
            </a:r>
            <a:br>
              <a:rPr lang="pl-PL" altLang="pl-PL" sz="1800" b="1" u="sng" dirty="0" smtClean="0">
                <a:cs typeface="Times New Roman" pitchFamily="18" charset="0"/>
              </a:rPr>
            </a:br>
            <a:r>
              <a:rPr lang="pl-PL" altLang="pl-PL" sz="1800" b="1" dirty="0" smtClean="0">
                <a:cs typeface="Times New Roman" pitchFamily="18" charset="0"/>
              </a:rPr>
              <a:t>będą wdrażane 2 środki: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endParaRPr lang="pl-PL" altLang="pl-PL" sz="1800" b="1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Clr>
                <a:schemeClr val="accent2"/>
              </a:buClr>
              <a:buSzPct val="70000"/>
              <a:buFont typeface="+mj-lt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</a:rPr>
              <a:t>Kontrola i egzekwowanie</a:t>
            </a:r>
            <a:endParaRPr lang="pl-PL" sz="1800" dirty="0" smtClean="0">
              <a:solidFill>
                <a:srgbClr val="0070C0"/>
              </a:solidFill>
            </a:endParaRPr>
          </a:p>
          <a:p>
            <a:pPr marL="342900" indent="-342900" algn="just" eaLnBrk="1" fontAlgn="auto" hangingPunct="1">
              <a:spcAft>
                <a:spcPts val="0"/>
              </a:spcAft>
              <a:buClr>
                <a:schemeClr val="accent2"/>
              </a:buClr>
              <a:buSzPct val="70000"/>
              <a:buFont typeface="+mj-lt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</a:rPr>
              <a:t>Gromadzenie danych</a:t>
            </a:r>
            <a:endParaRPr lang="pl-PL" sz="1800" dirty="0" smtClean="0">
              <a:solidFill>
                <a:srgbClr val="0070C0"/>
              </a:solidFill>
            </a:endParaRPr>
          </a:p>
          <a:p>
            <a:pPr marL="342900" indent="-342900" eaLnBrk="1" fontAlgn="auto" hangingPunct="1">
              <a:spcAft>
                <a:spcPts val="0"/>
              </a:spcAft>
              <a:buClr>
                <a:schemeClr val="accent2"/>
              </a:buClr>
              <a:buSzPct val="70000"/>
              <a:buNone/>
              <a:defRPr/>
            </a:pPr>
            <a:endParaRPr lang="pl-PL" sz="1800" b="1" dirty="0" smtClean="0"/>
          </a:p>
          <a:p>
            <a:pPr marL="342900" indent="-342900" eaLnBrk="1" fontAlgn="auto" hangingPunct="1">
              <a:spcAft>
                <a:spcPts val="0"/>
              </a:spcAft>
              <a:buClr>
                <a:schemeClr val="accent2"/>
              </a:buClr>
              <a:buSzPct val="70000"/>
              <a:buNone/>
              <a:defRPr/>
            </a:pPr>
            <a:r>
              <a:rPr lang="pl-PL" sz="1800" b="1" dirty="0" smtClean="0"/>
              <a:t>W zakresie </a:t>
            </a:r>
            <a:r>
              <a:rPr lang="pl-PL" altLang="pl-PL" sz="1800" b="1" dirty="0" smtClean="0">
                <a:cs typeface="Times New Roman" pitchFamily="18" charset="0"/>
              </a:rPr>
              <a:t>Priorytetu 4 </a:t>
            </a:r>
            <a:r>
              <a:rPr lang="pl-PL" altLang="pl-PL" sz="1800" b="1" u="sng" dirty="0" smtClean="0">
                <a:solidFill>
                  <a:srgbClr val="C00000"/>
                </a:solidFill>
                <a:cs typeface="Times New Roman" pitchFamily="18" charset="0"/>
              </a:rPr>
              <a:t>w ramach instrumentu RLKS </a:t>
            </a:r>
            <a:r>
              <a:rPr lang="pl-PL" altLang="pl-PL" sz="1800" b="1" dirty="0" smtClean="0">
                <a:cs typeface="Times New Roman" pitchFamily="18" charset="0"/>
              </a:rPr>
              <a:t>będą wdrażane   3 środki:</a:t>
            </a:r>
          </a:p>
          <a:p>
            <a:pPr marL="0" indent="0" algn="ctr">
              <a:buFont typeface="Wingdings 3" pitchFamily="18" charset="2"/>
              <a:buNone/>
              <a:defRPr/>
            </a:pPr>
            <a:endParaRPr lang="pl-PL" altLang="pl-PL" sz="1800" b="1" dirty="0" smtClean="0">
              <a:cs typeface="Times New Roman" pitchFamily="18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Clr>
                <a:schemeClr val="accent2"/>
              </a:buClr>
              <a:buSzPct val="70000"/>
              <a:buFont typeface="+mj-lt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</a:rPr>
              <a:t>Wsparcie przygotowawcze</a:t>
            </a:r>
          </a:p>
          <a:p>
            <a:pPr marL="342900" indent="-342900" algn="just" eaLnBrk="1" fontAlgn="auto" hangingPunct="1">
              <a:spcAft>
                <a:spcPts val="0"/>
              </a:spcAft>
              <a:buClr>
                <a:schemeClr val="accent2"/>
              </a:buClr>
              <a:buSzPct val="70000"/>
              <a:buFont typeface="+mj-lt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</a:rPr>
              <a:t>Realizacja lokalnych strategii rozwoju kierowanych przez społeczność</a:t>
            </a:r>
            <a:endParaRPr lang="pl-PL" sz="1800" dirty="0" smtClean="0">
              <a:solidFill>
                <a:srgbClr val="0070C0"/>
              </a:solidFill>
            </a:endParaRPr>
          </a:p>
          <a:p>
            <a:pPr indent="-365125" algn="just">
              <a:buClr>
                <a:schemeClr val="accent2"/>
              </a:buClr>
              <a:buFont typeface="+mj-lt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</a:rPr>
              <a:t>Działania z zakresu współpracy</a:t>
            </a:r>
            <a:endParaRPr lang="pl-PL" sz="1800" dirty="0" smtClean="0">
              <a:solidFill>
                <a:srgbClr val="0070C0"/>
              </a:solidFill>
            </a:endParaRPr>
          </a:p>
          <a:p>
            <a:pPr indent="-365125" algn="just">
              <a:buClr>
                <a:schemeClr val="accent2"/>
              </a:buClr>
              <a:buFont typeface="+mj-lt"/>
              <a:buAutoNum type="arabicPeriod"/>
              <a:defRPr/>
            </a:pPr>
            <a:endParaRPr lang="pl-PL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pl-PL" sz="2000" b="1" dirty="0" smtClean="0">
              <a:latin typeface="Corbel" pitchFamily="34" charset="0"/>
            </a:endParaRPr>
          </a:p>
          <a:p>
            <a:pPr marL="624078" indent="-514350" eaLnBrk="1" fontAlgn="auto" hangingPunct="1">
              <a:spcAft>
                <a:spcPts val="0"/>
              </a:spcAft>
              <a:buFont typeface="+mj-lt"/>
              <a:buAutoNum type="romanLcPeriod"/>
              <a:defRPr/>
            </a:pPr>
            <a:endParaRPr lang="pl-PL" sz="2400" dirty="0" smtClean="0">
              <a:latin typeface="Bookman Old Style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32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PO RYBY 2014-2020</a:t>
            </a:r>
            <a:endParaRPr lang="pl-PL" sz="3200" b="1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ymbol zastępczy zawartości 2"/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5975350"/>
          </a:xfrm>
        </p:spPr>
        <p:txBody>
          <a:bodyPr>
            <a:normAutofit/>
          </a:bodyPr>
          <a:lstStyle/>
          <a:p>
            <a:pPr marL="0" indent="0">
              <a:buClr>
                <a:schemeClr val="accent2"/>
              </a:buClr>
              <a:buFont typeface="Wingdings 3" pitchFamily="18" charset="2"/>
              <a:buNone/>
              <a:defRPr/>
            </a:pPr>
            <a:r>
              <a:rPr lang="pl-PL" sz="1800" b="1" dirty="0" smtClean="0"/>
              <a:t>W zakresie </a:t>
            </a:r>
            <a:r>
              <a:rPr lang="pl-PL" altLang="pl-PL" sz="1800" b="1" dirty="0" smtClean="0">
                <a:cs typeface="Times New Roman" pitchFamily="18" charset="0"/>
              </a:rPr>
              <a:t>Priorytetu 5 </a:t>
            </a:r>
            <a:r>
              <a:rPr lang="pl-PL" altLang="pl-PL" sz="1800" b="1" u="sng" dirty="0" smtClean="0">
                <a:solidFill>
                  <a:srgbClr val="C00000"/>
                </a:solidFill>
                <a:cs typeface="Times New Roman" pitchFamily="18" charset="0"/>
              </a:rPr>
              <a:t>wsparcie organizacji producentów i przetwórstwo </a:t>
            </a:r>
            <a:r>
              <a:rPr lang="pl-PL" altLang="pl-PL" sz="1800" b="1" dirty="0" smtClean="0">
                <a:cs typeface="Times New Roman" pitchFamily="18" charset="0"/>
              </a:rPr>
              <a:t>będą wdrażane 4 środki:</a:t>
            </a:r>
          </a:p>
          <a:p>
            <a:pPr marL="0" indent="0" algn="ctr">
              <a:buClr>
                <a:schemeClr val="accent2"/>
              </a:buClr>
              <a:buFont typeface="Wingdings 3" pitchFamily="18" charset="2"/>
              <a:buNone/>
              <a:defRPr/>
            </a:pPr>
            <a:endParaRPr lang="pl-PL" altLang="pl-PL" sz="1800" b="1" dirty="0" smtClean="0">
              <a:cs typeface="Times New Roman" pitchFamily="18" charset="0"/>
            </a:endParaRPr>
          </a:p>
          <a:p>
            <a:pPr marL="0" indent="0" algn="just">
              <a:buClr>
                <a:srgbClr val="FF0000"/>
              </a:buClr>
              <a:buFont typeface="Lucida Sans Unicode" pitchFamily="34" charset="0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</a:rPr>
              <a:t>Plany produkcji i obrotu</a:t>
            </a:r>
            <a:endParaRPr lang="pl-PL" sz="1800" dirty="0" smtClean="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pPr marL="0" indent="0">
              <a:buClr>
                <a:srgbClr val="FF0000"/>
              </a:buClr>
              <a:buFont typeface="Lucida Sans Unicode" pitchFamily="34" charset="0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Dopłaty do składowania</a:t>
            </a:r>
            <a:endParaRPr lang="pl-PL" sz="1800" b="1" dirty="0" smtClean="0">
              <a:solidFill>
                <a:srgbClr val="0070C0"/>
              </a:solidFill>
            </a:endParaRPr>
          </a:p>
          <a:p>
            <a:pPr marL="0" indent="0">
              <a:buClr>
                <a:srgbClr val="FF0000"/>
              </a:buClr>
              <a:buFont typeface="Lucida Sans Unicode" pitchFamily="34" charset="0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</a:rPr>
              <a:t>Środki dotyczące obrotu</a:t>
            </a:r>
          </a:p>
          <a:p>
            <a:pPr marL="0" indent="0">
              <a:buClr>
                <a:srgbClr val="FF0000"/>
              </a:buClr>
              <a:buFont typeface="Lucida Sans Unicode" pitchFamily="34" charset="0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</a:rPr>
              <a:t>Przetwarzanie produktów rybołówstwa i akwakultury</a:t>
            </a:r>
          </a:p>
          <a:p>
            <a:pPr marL="0" indent="0">
              <a:buClr>
                <a:srgbClr val="FF0000"/>
              </a:buClr>
              <a:buFont typeface="Wingdings 3" pitchFamily="18" charset="2"/>
              <a:buNone/>
              <a:defRPr/>
            </a:pPr>
            <a:endParaRPr lang="pl-PL" sz="1800" dirty="0" smtClean="0"/>
          </a:p>
          <a:p>
            <a:pPr marL="0" indent="0">
              <a:buClr>
                <a:srgbClr val="FF0000"/>
              </a:buClr>
              <a:buFont typeface="Wingdings 3" pitchFamily="18" charset="2"/>
              <a:buNone/>
              <a:defRPr/>
            </a:pPr>
            <a:endParaRPr lang="pl-PL" sz="1800" dirty="0" smtClean="0"/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pl-PL" sz="1800" b="1" dirty="0" smtClean="0"/>
              <a:t>W zakresie </a:t>
            </a:r>
            <a:r>
              <a:rPr lang="pl-PL" altLang="pl-PL" sz="1800" b="1" dirty="0" smtClean="0">
                <a:cs typeface="Times New Roman" pitchFamily="18" charset="0"/>
              </a:rPr>
              <a:t>Priorytetu 6 </a:t>
            </a:r>
            <a:r>
              <a:rPr lang="pl-PL" altLang="pl-PL" sz="1800" b="1" u="sng" dirty="0" smtClean="0">
                <a:solidFill>
                  <a:srgbClr val="C00000"/>
                </a:solidFill>
                <a:cs typeface="Times New Roman" pitchFamily="18" charset="0"/>
              </a:rPr>
              <a:t>zintegrowana polityka morska</a:t>
            </a:r>
            <a:r>
              <a:rPr lang="pl-PL" altLang="pl-PL" sz="1800" b="1" dirty="0" smtClean="0">
                <a:cs typeface="Times New Roman" pitchFamily="18" charset="0"/>
              </a:rPr>
              <a:t/>
            </a:r>
            <a:br>
              <a:rPr lang="pl-PL" altLang="pl-PL" sz="1800" b="1" dirty="0" smtClean="0">
                <a:cs typeface="Times New Roman" pitchFamily="18" charset="0"/>
              </a:rPr>
            </a:br>
            <a:r>
              <a:rPr lang="pl-PL" altLang="pl-PL" sz="1800" b="1" dirty="0" smtClean="0">
                <a:cs typeface="Times New Roman" pitchFamily="18" charset="0"/>
              </a:rPr>
              <a:t>będą wdrażane 3 środki:</a:t>
            </a:r>
          </a:p>
          <a:p>
            <a:pPr marL="0" indent="0" algn="ctr" eaLnBrk="1" hangingPunct="1">
              <a:buFont typeface="Wingdings 3" pitchFamily="18" charset="2"/>
              <a:buNone/>
              <a:defRPr/>
            </a:pPr>
            <a:endParaRPr lang="pl-PL" altLang="pl-PL" sz="1800" b="1" dirty="0" smtClean="0">
              <a:cs typeface="Times New Roman" pitchFamily="18" charset="0"/>
            </a:endParaRPr>
          </a:p>
          <a:p>
            <a:pPr marL="0" indent="0" algn="just" eaLnBrk="1" hangingPunct="1">
              <a:buClr>
                <a:srgbClr val="FF0000"/>
              </a:buClr>
              <a:buFont typeface="Lucida Sans Unicode" pitchFamily="34" charset="0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</a:rPr>
              <a:t>Zintegrowany Nadzór Morski</a:t>
            </a:r>
          </a:p>
          <a:p>
            <a:pPr marL="177800" indent="-177800" algn="just" eaLnBrk="1" hangingPunct="1">
              <a:buClr>
                <a:srgbClr val="FF0000"/>
              </a:buClr>
              <a:buFont typeface="Lucida Sans Unicode" pitchFamily="34" charset="0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</a:rPr>
              <a:t>Promowanie ochrony środowiska morskiego i zrównoważonej eksploatacji zasobów morskich i przybrzeżnych</a:t>
            </a:r>
          </a:p>
          <a:p>
            <a:pPr marL="177800" indent="-177800" algn="just" eaLnBrk="1" hangingPunct="1">
              <a:buClr>
                <a:srgbClr val="FF0000"/>
              </a:buClr>
              <a:buFont typeface="Lucida Sans Unicode" pitchFamily="34" charset="0"/>
              <a:buAutoNum type="arabicPeriod"/>
              <a:defRPr/>
            </a:pPr>
            <a:r>
              <a:rPr lang="pl-PL" sz="1800" b="1" dirty="0" smtClean="0">
                <a:solidFill>
                  <a:srgbClr val="0070C0"/>
                </a:solidFill>
              </a:rPr>
              <a:t>Poprawa wiedzy na temat stanu środowiska morskiego</a:t>
            </a:r>
            <a:endParaRPr lang="pl-PL" sz="1800" b="1" dirty="0" smtClean="0"/>
          </a:p>
          <a:p>
            <a:pPr marL="0" indent="0" algn="just" eaLnBrk="1" hangingPunct="1">
              <a:buFont typeface="Wingdings 3" pitchFamily="18" charset="2"/>
              <a:buNone/>
              <a:defRPr/>
            </a:pPr>
            <a:r>
              <a:rPr lang="pl-PL" sz="1800" b="1" dirty="0" smtClean="0">
                <a:latin typeface="Bookman Old Style" pitchFamily="18" charset="0"/>
              </a:rPr>
              <a:t> 	</a:t>
            </a:r>
            <a:endParaRPr lang="pl-PL" sz="1800" b="1" dirty="0" smtClean="0">
              <a:solidFill>
                <a:srgbClr val="00B050"/>
              </a:solidFill>
              <a:latin typeface="Bookman Old Style" pitchFamily="18" charset="0"/>
            </a:endParaRPr>
          </a:p>
          <a:p>
            <a:pPr marL="0" indent="0" algn="just" eaLnBrk="1" hangingPunct="1">
              <a:buFont typeface="Wingdings 3" pitchFamily="18" charset="2"/>
              <a:buNone/>
              <a:defRPr/>
            </a:pPr>
            <a:endParaRPr lang="pl-PL" sz="2000" b="1" dirty="0" smtClean="0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32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PO RYBY 2014-2020</a:t>
            </a:r>
            <a:endParaRPr lang="pl-PL" sz="3200" b="1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6000" dirty="0" smtClean="0">
                <a:solidFill>
                  <a:srgbClr val="C00000"/>
                </a:solidFill>
              </a:rPr>
              <a:t>Instrument RLKS</a:t>
            </a:r>
          </a:p>
          <a:p>
            <a:pPr algn="ctr">
              <a:buNone/>
            </a:pPr>
            <a:r>
              <a:rPr lang="pl-PL" sz="6000" dirty="0" smtClean="0">
                <a:solidFill>
                  <a:srgbClr val="C00000"/>
                </a:solidFill>
              </a:rPr>
              <a:t>w ramach EFMR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-315416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Podstawa prawna</a:t>
            </a:r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400" dirty="0" smtClean="0">
                <a:solidFill>
                  <a:srgbClr val="C00000"/>
                </a:solidFill>
              </a:rPr>
              <a:t>Przepisy wspólnotowe:</a:t>
            </a:r>
            <a:r>
              <a:rPr lang="pl-PL" sz="2800" dirty="0" smtClean="0"/>
              <a:t>	</a:t>
            </a:r>
          </a:p>
          <a:p>
            <a:pPr>
              <a:buClr>
                <a:srgbClr val="BB0553"/>
              </a:buClr>
              <a:buFont typeface="Wingdings" pitchFamily="2" charset="2"/>
              <a:buChar char="§"/>
            </a:pPr>
            <a:r>
              <a:rPr lang="pl-PL" sz="2400" dirty="0" smtClean="0"/>
              <a:t>Art. 32-35 Rozporządzenia Parlamentu Europejskiego </a:t>
            </a:r>
            <a:br>
              <a:rPr lang="pl-PL" sz="2400" dirty="0" smtClean="0"/>
            </a:br>
            <a:r>
              <a:rPr lang="pl-PL" sz="2400" dirty="0" smtClean="0"/>
              <a:t>i Rady (UE) nr 1303/2013 (rozporządzenie ramowe)</a:t>
            </a:r>
          </a:p>
          <a:p>
            <a:pPr>
              <a:buClr>
                <a:srgbClr val="BB0553"/>
              </a:buClr>
              <a:buFont typeface="Wingdings" pitchFamily="2" charset="2"/>
              <a:buChar char="§"/>
            </a:pPr>
            <a:r>
              <a:rPr lang="pl-PL" sz="2400" dirty="0" smtClean="0"/>
              <a:t>Art. 58-64 Rozporządzenia Parlamentu Europejskiego </a:t>
            </a:r>
            <a:br>
              <a:rPr lang="pl-PL" sz="2400" dirty="0" smtClean="0"/>
            </a:br>
            <a:r>
              <a:rPr lang="pl-PL" sz="2400" dirty="0" smtClean="0"/>
              <a:t>i Rady (UE) NR 508/2014 (rozporządzenie o EFMR)</a:t>
            </a:r>
          </a:p>
          <a:p>
            <a:pPr>
              <a:buClr>
                <a:srgbClr val="BB0553"/>
              </a:buClr>
              <a:buNone/>
            </a:pPr>
            <a:r>
              <a:rPr lang="pl-PL" sz="2400" dirty="0" smtClean="0">
                <a:solidFill>
                  <a:srgbClr val="C00000"/>
                </a:solidFill>
              </a:rPr>
              <a:t>Przepisy krajowe:</a:t>
            </a:r>
          </a:p>
          <a:p>
            <a:pPr>
              <a:buClr>
                <a:srgbClr val="BB0553"/>
              </a:buClr>
              <a:buFont typeface="Wingdings" pitchFamily="2" charset="2"/>
              <a:buChar char="§"/>
            </a:pPr>
            <a:r>
              <a:rPr lang="pl-PL" sz="2400" dirty="0" smtClean="0"/>
              <a:t>Projekt ustawy o rozwoju lokalnym kierowanym przez społeczność (ustawa o RLKS – dotyczy wszystkich EFSI)</a:t>
            </a:r>
          </a:p>
          <a:p>
            <a:pPr>
              <a:buClr>
                <a:srgbClr val="BB0553"/>
              </a:buClr>
              <a:buNone/>
            </a:pPr>
            <a:r>
              <a:rPr lang="pl-PL" sz="2400" dirty="0" smtClean="0"/>
              <a:t>	</a:t>
            </a:r>
            <a:r>
              <a:rPr lang="pl-PL" sz="1400" dirty="0" smtClean="0">
                <a:solidFill>
                  <a:srgbClr val="C00000"/>
                </a:solidFill>
              </a:rPr>
              <a:t>Rozporządzenie Rady Ministrów ustanawiające szczegółowe warunki, tryb i kryteria wyboru LSR</a:t>
            </a:r>
          </a:p>
          <a:p>
            <a:pPr>
              <a:buClr>
                <a:srgbClr val="BB0553"/>
              </a:buClr>
              <a:buFont typeface="Wingdings" pitchFamily="2" charset="2"/>
              <a:buChar char="§"/>
            </a:pPr>
            <a:r>
              <a:rPr lang="pl-PL" sz="2400" dirty="0" smtClean="0"/>
              <a:t>Projekt ustawy o Europejskim Funduszu Morskim i Rybackim (ustawa o EFMR)</a:t>
            </a:r>
          </a:p>
          <a:p>
            <a:pPr>
              <a:buClr>
                <a:srgbClr val="BB0553"/>
              </a:buClr>
              <a:buNone/>
            </a:pPr>
            <a:r>
              <a:rPr lang="pl-PL" sz="2400" dirty="0" smtClean="0"/>
              <a:t>	</a:t>
            </a:r>
            <a:r>
              <a:rPr lang="pl-PL" sz="1400" dirty="0" smtClean="0">
                <a:solidFill>
                  <a:srgbClr val="C00000"/>
                </a:solidFill>
              </a:rPr>
              <a:t>Rozporządzenie  </a:t>
            </a:r>
            <a:r>
              <a:rPr lang="pl-PL" sz="1400" dirty="0" err="1" smtClean="0">
                <a:solidFill>
                  <a:srgbClr val="C00000"/>
                </a:solidFill>
              </a:rPr>
              <a:t>MRiRW</a:t>
            </a:r>
            <a:r>
              <a:rPr lang="pl-PL" sz="1400" dirty="0" smtClean="0">
                <a:solidFill>
                  <a:srgbClr val="C00000"/>
                </a:solidFill>
              </a:rPr>
              <a:t>  </a:t>
            </a:r>
            <a:r>
              <a:rPr lang="pl-PL" sz="1400" dirty="0" err="1" smtClean="0">
                <a:solidFill>
                  <a:srgbClr val="C00000"/>
                </a:solidFill>
              </a:rPr>
              <a:t>ws</a:t>
            </a:r>
            <a:r>
              <a:rPr lang="pl-PL" sz="1400" dirty="0" smtClean="0">
                <a:solidFill>
                  <a:srgbClr val="C00000"/>
                </a:solidFill>
              </a:rPr>
              <a:t>. szczegółowe warunki i tryb przyznawania, wypłaty lub zwracania pomocy, w ramach priorytetu 4</a:t>
            </a:r>
            <a:endParaRPr lang="pl-PL" sz="1400" dirty="0">
              <a:solidFill>
                <a:srgbClr val="C00000"/>
              </a:solidFill>
            </a:endParaRPr>
          </a:p>
        </p:txBody>
      </p:sp>
      <p:pic>
        <p:nvPicPr>
          <p:cNvPr id="4" name="Obraz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620" y="6000750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15430">
            <a:off x="2636246" y="581397"/>
            <a:ext cx="3864228" cy="5415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trzałka w prawo z wcięciem 7"/>
          <p:cNvSpPr/>
          <p:nvPr/>
        </p:nvSpPr>
        <p:spPr>
          <a:xfrm>
            <a:off x="179512" y="4365104"/>
            <a:ext cx="576064" cy="360040"/>
          </a:xfrm>
          <a:prstGeom prst="notchedRightArrow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prawo z wcięciem 8"/>
          <p:cNvSpPr/>
          <p:nvPr/>
        </p:nvSpPr>
        <p:spPr>
          <a:xfrm>
            <a:off x="179512" y="5589240"/>
            <a:ext cx="576064" cy="360040"/>
          </a:xfrm>
          <a:prstGeom prst="notchedRightArrow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556793"/>
          <a:ext cx="8229600" cy="4767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Obraz 4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35620" y="6000750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Mechanizmy koordynacji i komplementarności </a:t>
            </a:r>
            <a:br>
              <a:rPr lang="pl-PL" sz="2800" b="1" dirty="0" smtClean="0">
                <a:solidFill>
                  <a:srgbClr val="C00000"/>
                </a:solidFill>
              </a:rPr>
            </a:br>
            <a:r>
              <a:rPr lang="pl-PL" sz="2800" b="1" dirty="0" smtClean="0">
                <a:solidFill>
                  <a:srgbClr val="C00000"/>
                </a:solidFill>
              </a:rPr>
              <a:t>w ramach EFSI</a:t>
            </a:r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052736"/>
            <a:ext cx="8229600" cy="5400600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Koordynacja realizacji wsparcia przygotowawczego z poszczególnych EFSI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Powołanie wspólnej dla wszystkich funduszy i programów komisji wybierającej LSR na poziomie regionalnym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Umowa ramowa na poziomie SW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Wspólne kryteria wyboru LSR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Finansowanie kosztów bieżących z jednego funduszu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Finansowanie operacji na zasadach wynikających z właściwych programów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Zakres zadań realizowanych przez RLGD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sz="2400" dirty="0" smtClean="0"/>
              <a:t>Jedna forma prawna - stowarzyszenie mające osobowość prawną i działające w oparciu o przepisy ustawy o EFMR oraz o RLKS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endParaRPr lang="pl-PL" dirty="0" smtClean="0"/>
          </a:p>
          <a:p>
            <a:pPr algn="ctr">
              <a:buClr>
                <a:srgbClr val="C00000"/>
              </a:buClr>
              <a:buNone/>
            </a:pPr>
            <a:r>
              <a:rPr lang="pl-PL" sz="2400" dirty="0" smtClean="0"/>
              <a:t>	</a:t>
            </a:r>
            <a:endParaRPr lang="pl-PL" sz="2400" b="1" dirty="0" smtClean="0"/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endParaRPr lang="pl-PL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539552" y="5877272"/>
          <a:ext cx="6096000" cy="72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 smtClean="0"/>
                        <a:t>Projekty w ramach LSR muszą przyczyniać się do osiągania celów i wskaźników w programach</a:t>
                      </a:r>
                      <a:endParaRPr lang="pl-PL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127848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Instrument RLKS w ramach EFMR będzie realizowany: </a:t>
            </a:r>
          </a:p>
          <a:p>
            <a:pPr>
              <a:buFont typeface="Constantia" pitchFamily="18" charset="0"/>
              <a:buChar char="–"/>
            </a:pPr>
            <a:r>
              <a:rPr lang="pl-PL" dirty="0" smtClean="0"/>
              <a:t>na </a:t>
            </a:r>
            <a:r>
              <a:rPr lang="pl-PL" b="1" dirty="0" smtClean="0">
                <a:solidFill>
                  <a:srgbClr val="C00000"/>
                </a:solidFill>
              </a:rPr>
              <a:t>obszarach rybackich i obszarach akwakultury</a:t>
            </a:r>
          </a:p>
          <a:p>
            <a:pPr>
              <a:buFont typeface="Constantia" pitchFamily="18" charset="0"/>
              <a:buChar char="–"/>
            </a:pPr>
            <a:r>
              <a:rPr lang="pl-PL" dirty="0" smtClean="0"/>
              <a:t>na obszarze zamieszkanym przez </a:t>
            </a:r>
            <a:r>
              <a:rPr lang="pl-PL" b="1" dirty="0" smtClean="0">
                <a:solidFill>
                  <a:srgbClr val="C00000"/>
                </a:solidFill>
              </a:rPr>
              <a:t>min. 30 000 </a:t>
            </a:r>
            <a:r>
              <a:rPr lang="pl-PL" dirty="0" smtClean="0"/>
              <a:t>mieszkańców i </a:t>
            </a:r>
            <a:r>
              <a:rPr lang="pl-PL" b="1" dirty="0" err="1" smtClean="0">
                <a:solidFill>
                  <a:srgbClr val="C00000"/>
                </a:solidFill>
              </a:rPr>
              <a:t>max</a:t>
            </a:r>
            <a:r>
              <a:rPr lang="pl-PL" b="1" dirty="0" smtClean="0">
                <a:solidFill>
                  <a:srgbClr val="C00000"/>
                </a:solidFill>
              </a:rPr>
              <a:t>. 150 000 </a:t>
            </a:r>
            <a:r>
              <a:rPr lang="pl-PL" dirty="0" smtClean="0"/>
              <a:t>mieszkańców</a:t>
            </a:r>
          </a:p>
          <a:p>
            <a:pPr>
              <a:buFont typeface="Constantia" pitchFamily="18" charset="0"/>
              <a:buChar char="–"/>
            </a:pPr>
            <a:r>
              <a:rPr lang="pl-PL" dirty="0" smtClean="0"/>
              <a:t> na obszarze obejmującym przynajmniej </a:t>
            </a:r>
            <a:r>
              <a:rPr lang="pl-PL" b="1" dirty="0" smtClean="0">
                <a:solidFill>
                  <a:srgbClr val="C00000"/>
                </a:solidFill>
              </a:rPr>
              <a:t>2 gminy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Obszar LSR musi być spójny terytorialnie i posiadać potencjał do absorpcji środków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b="1" dirty="0" smtClean="0">
                <a:solidFill>
                  <a:srgbClr val="C00000"/>
                </a:solidFill>
              </a:rPr>
              <a:t>Zasada: 1 LGD- 1 obszar- 1 LSR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(wyjątek- obszary zdominowane przez sektor rybacki)</a:t>
            </a:r>
          </a:p>
          <a:p>
            <a:pPr>
              <a:buClr>
                <a:srgbClr val="C00000"/>
              </a:buClr>
              <a:buNone/>
            </a:pPr>
            <a:endParaRPr lang="pl-PL" sz="2400" dirty="0" smtClean="0"/>
          </a:p>
          <a:p>
            <a:pPr>
              <a:buNone/>
            </a:pPr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Obszar kwalifikujący się do wsparcia</a:t>
            </a:r>
            <a:endParaRPr lang="pl-PL" sz="2800" dirty="0">
              <a:solidFill>
                <a:srgbClr val="C00000"/>
              </a:solidFill>
            </a:endParaRPr>
          </a:p>
        </p:txBody>
      </p:sp>
      <p:pic>
        <p:nvPicPr>
          <p:cNvPr id="5" name="Obraz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5517232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-315416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Wybór RLGD/LSR</a:t>
            </a:r>
            <a:endParaRPr lang="pl-PL" sz="2800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Wybór dokonywany przez komisje utworzone przez poszczególne SW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Jednolite kryteria dostępu i wyboru w całym kraju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Jednakowy termin ogłoszenia konkursu w całym kraju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Wsparcie eksperckie do oceny LSR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Możliwość poprawy LSR zgodnie ze wskazaniami ekspertów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Wybór nie później niż 2 lata po zatwierdzeniu przez KE Umowy Partnerstwa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dirty="0" smtClean="0"/>
              <a:t>RLGD otrzyma jedynie wstępną alokację na LSR (zależna od wyników oceny postępów i osiągania kamieni milowych (dofinansowanie uruchamiane będzie na konkretne projekty)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endParaRPr lang="pl-PL" sz="2800" dirty="0" smtClean="0"/>
          </a:p>
          <a:p>
            <a:endParaRPr lang="pl-PL" dirty="0"/>
          </a:p>
        </p:txBody>
      </p:sp>
      <p:pic>
        <p:nvPicPr>
          <p:cNvPr id="4" name="Obraz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620" y="6000750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Kryteria dostępu i wyboru lokalnych strategii rozwoju</a:t>
            </a:r>
            <a:endParaRPr lang="pl-PL" sz="2800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1200"/>
              </a:spcAft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pl-PL" sz="6200" dirty="0" smtClean="0"/>
              <a:t>Kryteria dostępu zostały określone w art. 32 – 34 rozporządzenia ramowego</a:t>
            </a:r>
          </a:p>
          <a:p>
            <a:pPr>
              <a:spcAft>
                <a:spcPts val="1200"/>
              </a:spcAft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pl-PL" sz="6200" dirty="0" smtClean="0"/>
              <a:t>Kryteria wyboru dotyczą oceny potencjału i doświadczenia RLGD oraz jakości strategii </a:t>
            </a:r>
            <a:r>
              <a:rPr lang="pl-PL" sz="6200" dirty="0" err="1" smtClean="0"/>
              <a:t>m.in</a:t>
            </a:r>
            <a:r>
              <a:rPr lang="pl-PL" sz="6200" dirty="0" smtClean="0"/>
              <a:t>:</a:t>
            </a:r>
          </a:p>
          <a:p>
            <a:pPr>
              <a:spcAft>
                <a:spcPts val="1200"/>
              </a:spcAft>
              <a:buClr>
                <a:schemeClr val="accent1"/>
              </a:buClr>
              <a:buFont typeface="Constantia" pitchFamily="18" charset="0"/>
              <a:buChar char="–"/>
              <a:defRPr/>
            </a:pPr>
            <a:r>
              <a:rPr lang="pl-PL" sz="6200" dirty="0" smtClean="0"/>
              <a:t>Struktury RLGD</a:t>
            </a:r>
          </a:p>
          <a:p>
            <a:pPr>
              <a:spcAft>
                <a:spcPts val="1200"/>
              </a:spcAft>
              <a:buClr>
                <a:schemeClr val="accent1"/>
              </a:buClr>
              <a:buFont typeface="Constantia" pitchFamily="18" charset="0"/>
              <a:buChar char="–"/>
              <a:defRPr/>
            </a:pPr>
            <a:r>
              <a:rPr lang="pl-PL" sz="6200" dirty="0" smtClean="0"/>
              <a:t>Doświadczenia RLGD w zakresie realizacji strategii lub projektów o charakterze podobnym odpowiednio do LSR lub operacji realizowanych w jej ramach</a:t>
            </a:r>
          </a:p>
          <a:p>
            <a:pPr>
              <a:spcAft>
                <a:spcPts val="1200"/>
              </a:spcAft>
              <a:buClr>
                <a:schemeClr val="accent1"/>
              </a:buClr>
              <a:buFont typeface="Constantia" pitchFamily="18" charset="0"/>
              <a:buChar char="–"/>
              <a:defRPr/>
            </a:pPr>
            <a:r>
              <a:rPr lang="pl-PL" sz="6200" dirty="0" smtClean="0"/>
              <a:t>Jakości diagnozy obszaru i celów określonych w LSR</a:t>
            </a:r>
          </a:p>
          <a:p>
            <a:pPr>
              <a:spcAft>
                <a:spcPts val="1200"/>
              </a:spcAft>
              <a:buClr>
                <a:schemeClr val="accent1"/>
              </a:buClr>
              <a:buFont typeface="Constantia" pitchFamily="18" charset="0"/>
              <a:buChar char="–"/>
              <a:defRPr/>
            </a:pPr>
            <a:r>
              <a:rPr lang="pl-PL" sz="6200" dirty="0" smtClean="0"/>
              <a:t>Oddolnego opracowania i realizacji LSR</a:t>
            </a:r>
          </a:p>
          <a:p>
            <a:pPr>
              <a:spcAft>
                <a:spcPts val="1200"/>
              </a:spcAft>
              <a:buClr>
                <a:schemeClr val="accent1"/>
              </a:buClr>
              <a:buFont typeface="Constantia" pitchFamily="18" charset="0"/>
              <a:buChar char="–"/>
              <a:defRPr/>
            </a:pPr>
            <a:r>
              <a:rPr lang="pl-PL" sz="6200" dirty="0" smtClean="0"/>
              <a:t>Innowacyjnego charakteru LSR</a:t>
            </a:r>
          </a:p>
          <a:p>
            <a:pPr>
              <a:spcAft>
                <a:spcPts val="1200"/>
              </a:spcAft>
              <a:buClr>
                <a:schemeClr val="accent1"/>
              </a:buClr>
              <a:buFont typeface="Constantia" pitchFamily="18" charset="0"/>
              <a:buChar char="–"/>
              <a:defRPr/>
            </a:pPr>
            <a:r>
              <a:rPr lang="pl-PL" sz="6200" dirty="0" smtClean="0"/>
              <a:t>Zintegrowania LSR</a:t>
            </a:r>
          </a:p>
          <a:p>
            <a:pPr>
              <a:spcAft>
                <a:spcPts val="1200"/>
              </a:spcAft>
              <a:buClr>
                <a:schemeClr val="accent1"/>
              </a:buClr>
              <a:buFont typeface="Constantia" pitchFamily="18" charset="0"/>
              <a:buChar char="–"/>
              <a:defRPr/>
            </a:pPr>
            <a:r>
              <a:rPr lang="pl-PL" sz="6200" dirty="0" smtClean="0"/>
              <a:t>Zasad funkcjonowania RLGD i wyboru operacji</a:t>
            </a:r>
          </a:p>
          <a:p>
            <a:pPr>
              <a:spcAft>
                <a:spcPts val="1200"/>
              </a:spcAft>
              <a:buClr>
                <a:schemeClr val="accent1"/>
              </a:buClr>
              <a:buFont typeface="Constantia" pitchFamily="18" charset="0"/>
              <a:buChar char="–"/>
              <a:defRPr/>
            </a:pPr>
            <a:r>
              <a:rPr lang="pl-PL" sz="6200" dirty="0" smtClean="0"/>
              <a:t>Poziomu zaangażowania w realizację LSR środków innych niż środki przewidziane na realizację programu </a:t>
            </a:r>
          </a:p>
          <a:p>
            <a:pPr>
              <a:buNone/>
            </a:pPr>
            <a:r>
              <a:rPr lang="pl-PL" sz="2800" dirty="0" smtClean="0"/>
              <a:t>	</a:t>
            </a:r>
          </a:p>
          <a:p>
            <a:pPr algn="ctr">
              <a:buNone/>
            </a:pPr>
            <a:r>
              <a:rPr lang="pl-PL" sz="2800" dirty="0" smtClean="0"/>
              <a:t>	</a:t>
            </a:r>
            <a:endParaRPr lang="pl-PL" sz="2800" b="1" dirty="0" smtClean="0"/>
          </a:p>
          <a:p>
            <a:endParaRPr lang="pl-PL" dirty="0"/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1691680" y="5949280"/>
          <a:ext cx="6096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 smtClean="0"/>
                        <a:t>Ocena czy obszar objęty LSR jest obszarem rybackim </a:t>
                      </a:r>
                      <a:br>
                        <a:rPr lang="pl-PL" sz="1800" b="1" dirty="0" smtClean="0"/>
                      </a:br>
                      <a:r>
                        <a:rPr lang="pl-PL" sz="1800" b="1" dirty="0" smtClean="0"/>
                        <a:t>i obszarem akwakultury</a:t>
                      </a:r>
                      <a:endParaRPr lang="pl-PL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Obraz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620" y="5877272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Zadania RLGD </a:t>
            </a:r>
            <a:br>
              <a:rPr lang="pl-PL" sz="2800" b="1" dirty="0" smtClean="0">
                <a:solidFill>
                  <a:srgbClr val="C00000"/>
                </a:solidFill>
              </a:rPr>
            </a:br>
            <a:r>
              <a:rPr lang="pl-PL" sz="2800" b="1" dirty="0" smtClean="0">
                <a:solidFill>
                  <a:srgbClr val="C00000"/>
                </a:solidFill>
              </a:rPr>
              <a:t>(</a:t>
            </a:r>
            <a:r>
              <a:rPr lang="pl-PL" sz="2800" b="1" kern="100" dirty="0" smtClean="0">
                <a:solidFill>
                  <a:srgbClr val="C00000"/>
                </a:solidFill>
              </a:rPr>
              <a:t>art. 34 ust. 3 rozporządzenia ramowego) między innymi</a:t>
            </a:r>
            <a:r>
              <a:rPr lang="pl-PL" sz="2800" b="1" dirty="0" smtClean="0"/>
              <a:t/>
            </a:r>
            <a:br>
              <a:rPr lang="pl-PL" sz="2800" b="1" dirty="0" smtClean="0"/>
            </a:br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sz="2800" dirty="0" smtClean="0"/>
              <a:t>opracowanie i publikowanie zaproszeń do składania wniosków lub trwająca procedura składania projektów, </a:t>
            </a:r>
            <a:br>
              <a:rPr lang="pl-PL" sz="2800" dirty="0" smtClean="0"/>
            </a:br>
            <a:r>
              <a:rPr lang="pl-PL" sz="2800" dirty="0" smtClean="0"/>
              <a:t>w tym określanie kryteriów wyboru,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sz="2800" dirty="0" smtClean="0">
                <a:solidFill>
                  <a:srgbClr val="C00000"/>
                </a:solidFill>
              </a:rPr>
              <a:t>przyjmowanie i dokonywanie oceny wniosków o dofinansowanie,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sz="2800" dirty="0" smtClean="0">
                <a:solidFill>
                  <a:srgbClr val="C00000"/>
                </a:solidFill>
              </a:rPr>
              <a:t>wybór operacji i ustalanie kwoty wsparcia </a:t>
            </a:r>
            <a:r>
              <a:rPr lang="pl-PL" sz="2800" dirty="0" smtClean="0"/>
              <a:t>oraz, </a:t>
            </a:r>
            <a:br>
              <a:rPr lang="pl-PL" sz="2800" dirty="0" smtClean="0"/>
            </a:br>
            <a:r>
              <a:rPr lang="pl-PL" sz="2800" dirty="0" smtClean="0"/>
              <a:t>w stosownych przypadkach, przedkładanie wniosków do organu odpowiedzialnego za ostateczną weryfikację kwalifikowalności przed ich zatwierdzeniem,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sz="2800" dirty="0" smtClean="0"/>
              <a:t>monitorowanie realizacji strategii rozwoju lokalnego </a:t>
            </a:r>
            <a:br>
              <a:rPr lang="pl-PL" sz="2800" dirty="0" smtClean="0"/>
            </a:br>
            <a:r>
              <a:rPr lang="pl-PL" sz="2800" dirty="0" smtClean="0"/>
              <a:t>i operacji będących przedmiotem wsparcia oraz przeprowadzanie szczegółowych działań ewaluacyjnych związanych z tą strategią.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4" name="Obraz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5805264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78328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Regulacje właściwe dla RLKS w ramach EFMR</a:t>
            </a:r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sz="2400" dirty="0" smtClean="0">
                <a:solidFill>
                  <a:srgbClr val="C00000"/>
                </a:solidFill>
              </a:rPr>
              <a:t>Rada „</a:t>
            </a:r>
            <a:r>
              <a:rPr lang="pl-PL" sz="2400" dirty="0" err="1" smtClean="0">
                <a:solidFill>
                  <a:srgbClr val="C00000"/>
                </a:solidFill>
              </a:rPr>
              <a:t>rybacka</a:t>
            </a:r>
            <a:r>
              <a:rPr lang="pl-PL" sz="2400" dirty="0" smtClean="0">
                <a:solidFill>
                  <a:srgbClr val="C00000"/>
                </a:solidFill>
              </a:rPr>
              <a:t>”– organ odpowiedzialny za wybór projektów finansowanych ze środków z EFMR</a:t>
            </a:r>
          </a:p>
          <a:p>
            <a:pPr>
              <a:buNone/>
            </a:pPr>
            <a:r>
              <a:rPr lang="pl-PL" sz="2400" dirty="0" smtClean="0"/>
              <a:t>	</a:t>
            </a:r>
          </a:p>
          <a:p>
            <a:pPr>
              <a:buNone/>
            </a:pPr>
            <a:r>
              <a:rPr lang="pl-PL" sz="2400" dirty="0" smtClean="0"/>
              <a:t>	Zgodnie z art. 62 projektu rozporządzenia o EFMR, jeżeli oprócz wsparcia z EFMR </a:t>
            </a:r>
            <a:r>
              <a:rPr lang="pl-PL" sz="2400" dirty="0" err="1" smtClean="0"/>
              <a:t>lokalna</a:t>
            </a:r>
            <a:r>
              <a:rPr lang="pl-PL" sz="2400" dirty="0" smtClean="0"/>
              <a:t> strategia rozwoju otrzymuje wsparcie z innych funduszy, </a:t>
            </a:r>
            <a:r>
              <a:rPr lang="pl-PL" sz="2400" b="1" dirty="0" smtClean="0"/>
              <a:t>specjalny organ LGD do spraw wyboru projektów </a:t>
            </a:r>
            <a:r>
              <a:rPr lang="pl-PL" sz="2400" dirty="0" smtClean="0"/>
              <a:t>wspieranych w ramach EFMR ma zapewnioną w swoim składzie </a:t>
            </a:r>
            <a:r>
              <a:rPr lang="pl-PL" sz="2400" b="1" dirty="0" smtClean="0"/>
              <a:t>znaczną reprezentację sektorów </a:t>
            </a:r>
            <a:r>
              <a:rPr lang="pl-PL" sz="2400" b="1" dirty="0" err="1" smtClean="0"/>
              <a:t>rybołówstwa</a:t>
            </a:r>
            <a:r>
              <a:rPr lang="pl-PL" sz="2400" b="1" dirty="0" smtClean="0"/>
              <a:t> i akwakultury</a:t>
            </a:r>
            <a:r>
              <a:rPr lang="pl-PL" sz="2400" dirty="0" smtClean="0"/>
              <a:t>. </a:t>
            </a:r>
          </a:p>
          <a:p>
            <a:pPr>
              <a:buNone/>
            </a:pPr>
            <a:r>
              <a:rPr lang="pl-PL" sz="2400" dirty="0" smtClean="0"/>
              <a:t>	</a:t>
            </a:r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</a:rPr>
              <a:t>	UWAGA! </a:t>
            </a:r>
            <a:r>
              <a:rPr lang="pl-PL" sz="2400" dirty="0" smtClean="0"/>
              <a:t>Zgodnie z rozporządzeniem ogólnym, żadna z grup interesu nie posiada więcej niż 49% praw głosu w organie ds. wyboru projektów tj. Radzie lub Radzie „rybackiej”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pl-PL" dirty="0"/>
          </a:p>
        </p:txBody>
      </p:sp>
      <p:pic>
        <p:nvPicPr>
          <p:cNvPr id="4" name="Obraz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805264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Regulacje właściwe dla RLKS w ramach EFMR</a:t>
            </a:r>
            <a:br>
              <a:rPr lang="pl-PL" sz="2800" b="1" dirty="0" smtClean="0">
                <a:solidFill>
                  <a:srgbClr val="C00000"/>
                </a:solidFill>
              </a:rPr>
            </a:br>
            <a:r>
              <a:rPr lang="pl-PL" sz="2800" b="1" dirty="0" smtClean="0">
                <a:solidFill>
                  <a:srgbClr val="C00000"/>
                </a:solidFill>
              </a:rPr>
              <a:t>c.d.</a:t>
            </a:r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925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sz="2400" dirty="0" smtClean="0">
                <a:solidFill>
                  <a:srgbClr val="C00000"/>
                </a:solidFill>
              </a:rPr>
              <a:t>Możliwość realizacji </a:t>
            </a:r>
            <a:r>
              <a:rPr lang="pl-PL" sz="2400" dirty="0" err="1" smtClean="0">
                <a:solidFill>
                  <a:srgbClr val="C00000"/>
                </a:solidFill>
              </a:rPr>
              <a:t>jednofunduszowej</a:t>
            </a:r>
            <a:r>
              <a:rPr lang="pl-PL" sz="2400" dirty="0" smtClean="0">
                <a:solidFill>
                  <a:srgbClr val="C00000"/>
                </a:solidFill>
              </a:rPr>
              <a:t> LSR, wspieranej w ramach EFMR, na obszarach silnie zależnych od rybactwa.</a:t>
            </a:r>
          </a:p>
          <a:p>
            <a:pPr>
              <a:buNone/>
            </a:pPr>
            <a:r>
              <a:rPr lang="pl-PL" sz="2400" dirty="0" smtClean="0"/>
              <a:t>	</a:t>
            </a:r>
          </a:p>
          <a:p>
            <a:pPr>
              <a:buNone/>
            </a:pPr>
            <a:r>
              <a:rPr lang="pl-PL" sz="2400" dirty="0" smtClean="0"/>
              <a:t>	Zgodnie z Umową Partnerstwa na jednym obszarze nie może być realizowanych więcej niż jedna LSR przez jedną LGD (zasada 1 LGD – 1 obszar – 1 LSR). W praktyce obszar jednej gminy może być objęty jedną wybraną do realizacji LSR. 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pl-PL" sz="2400" dirty="0" smtClean="0">
                <a:solidFill>
                  <a:srgbClr val="C00000"/>
                </a:solidFill>
              </a:rPr>
              <a:t>Wyjątek</a:t>
            </a:r>
            <a:r>
              <a:rPr lang="pl-PL" sz="2400" dirty="0" smtClean="0"/>
              <a:t> może dotyczyć obszarów zdominowanych przez sektor rybacki, na których w szczególnie uzasadnionych przypadkach zarząd województwa może dopuścić funkcjonowanie dwóch spójnych LSR – ogólnej i branżowej rybackiej. 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</a:rPr>
              <a:t>	</a:t>
            </a:r>
            <a:endParaRPr lang="pl-PL" sz="2400" dirty="0" smtClean="0"/>
          </a:p>
          <a:p>
            <a:pPr>
              <a:buNone/>
            </a:pPr>
            <a:endParaRPr lang="pl-PL" sz="2400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pl-PL" dirty="0"/>
          </a:p>
        </p:txBody>
      </p:sp>
      <p:pic>
        <p:nvPicPr>
          <p:cNvPr id="4" name="Obraz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733256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78328"/>
          </a:xfrm>
        </p:spPr>
        <p:txBody>
          <a:bodyPr>
            <a:normAutofit fontScale="90000"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Regulacje właściwe dla RLKS w ramach EFMR</a:t>
            </a:r>
            <a:br>
              <a:rPr lang="pl-PL" sz="2800" b="1" dirty="0" smtClean="0">
                <a:solidFill>
                  <a:srgbClr val="C00000"/>
                </a:solidFill>
              </a:rPr>
            </a:br>
            <a:r>
              <a:rPr lang="pl-PL" sz="2800" b="1" dirty="0" smtClean="0">
                <a:solidFill>
                  <a:srgbClr val="C00000"/>
                </a:solidFill>
              </a:rPr>
              <a:t>c.d.</a:t>
            </a:r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pl-PL" sz="2400" dirty="0" smtClean="0">
                <a:solidFill>
                  <a:srgbClr val="C00000"/>
                </a:solidFill>
              </a:rPr>
              <a:t>Wsparcie z EFMR w ramach instrumentu RLKS jest możliwe na obszarach rybackich i obszarach akwakultury</a:t>
            </a:r>
          </a:p>
          <a:p>
            <a:pPr>
              <a:buNone/>
            </a:pPr>
            <a:r>
              <a:rPr lang="pl-PL" sz="2400" dirty="0" smtClean="0"/>
              <a:t>	</a:t>
            </a:r>
          </a:p>
          <a:p>
            <a:pPr algn="ctr">
              <a:buNone/>
            </a:pPr>
            <a:r>
              <a:rPr lang="pl-PL" sz="2400" dirty="0" smtClean="0"/>
              <a:t>	</a:t>
            </a:r>
            <a:r>
              <a:rPr lang="pl-PL" sz="2400" dirty="0" smtClean="0">
                <a:solidFill>
                  <a:srgbClr val="C00000"/>
                </a:solidFill>
              </a:rPr>
              <a:t>Obszar rybacki i obszar akwakultury powinien</a:t>
            </a:r>
          </a:p>
          <a:p>
            <a:pPr algn="just">
              <a:buNone/>
            </a:pPr>
            <a:r>
              <a:rPr lang="pl-PL" sz="2400" dirty="0" smtClean="0"/>
              <a:t>	obejmować co najmniej 2 spójne geograficznie gminy, gdzie  zamieszkuje  co najmniej 30 000 a </a:t>
            </a:r>
            <a:r>
              <a:rPr lang="pl-PL" sz="2400" dirty="0" err="1" smtClean="0"/>
              <a:t>max</a:t>
            </a:r>
            <a:r>
              <a:rPr lang="pl-PL" sz="2400" dirty="0" smtClean="0"/>
              <a:t>. 150 000 mieszkańców oraz charakteryzować się dużym wpływem sektora rybactwa na lokalną gospodarkę. 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	</a:t>
            </a:r>
            <a:r>
              <a:rPr lang="pl-PL" sz="2400" b="1" dirty="0" smtClean="0"/>
              <a:t>Badanie tego wpływu będzie dokonywane na podstawie następujących danych</a:t>
            </a:r>
            <a:r>
              <a:rPr lang="pl-PL" sz="2400" dirty="0" smtClean="0"/>
              <a:t>:</a:t>
            </a:r>
          </a:p>
          <a:p>
            <a:pPr lvl="0">
              <a:buClr>
                <a:srgbClr val="C00000"/>
              </a:buClr>
              <a:buFont typeface="Wingdings" pitchFamily="2" charset="2"/>
              <a:buChar char="ü"/>
            </a:pPr>
            <a:r>
              <a:rPr lang="pl-PL" sz="2400" dirty="0" smtClean="0"/>
              <a:t>wielkość całkowitej rocznej produkcji/połowów ryb,</a:t>
            </a:r>
          </a:p>
          <a:p>
            <a:pPr lvl="0">
              <a:buClr>
                <a:srgbClr val="C00000"/>
              </a:buClr>
              <a:buFont typeface="Wingdings" pitchFamily="2" charset="2"/>
              <a:buChar char="ü"/>
            </a:pPr>
            <a:r>
              <a:rPr lang="pl-PL" sz="2400" dirty="0" smtClean="0"/>
              <a:t>wysokość zatrudnienia w sektorze rybackim.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b="1" dirty="0" smtClean="0">
                <a:solidFill>
                  <a:srgbClr val="C00000"/>
                </a:solidFill>
              </a:rPr>
              <a:t>	</a:t>
            </a:r>
            <a:endParaRPr lang="pl-PL" sz="2400" dirty="0" smtClean="0"/>
          </a:p>
          <a:p>
            <a:pPr>
              <a:buNone/>
            </a:pPr>
            <a:endParaRPr lang="pl-PL" sz="2400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pl-PL" dirty="0"/>
          </a:p>
        </p:txBody>
      </p:sp>
      <p:pic>
        <p:nvPicPr>
          <p:cNvPr id="4" name="Obraz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733256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-171400"/>
            <a:ext cx="7858180" cy="1346224"/>
          </a:xfrm>
        </p:spPr>
        <p:txBody>
          <a:bodyPr>
            <a:normAutofit/>
          </a:bodyPr>
          <a:lstStyle/>
          <a:p>
            <a:pPr lvl="0"/>
            <a:r>
              <a:rPr lang="pl-PL" sz="2800" b="1" dirty="0" smtClean="0">
                <a:solidFill>
                  <a:srgbClr val="C00000"/>
                </a:solidFill>
              </a:rPr>
              <a:t>Alokacja na działania w ramach instrumentu RLKS </a:t>
            </a:r>
            <a:br>
              <a:rPr lang="pl-PL" sz="2800" b="1" dirty="0" smtClean="0">
                <a:solidFill>
                  <a:srgbClr val="C00000"/>
                </a:solidFill>
              </a:rPr>
            </a:br>
            <a:r>
              <a:rPr lang="pl-PL" sz="2800" b="1" dirty="0" smtClean="0">
                <a:solidFill>
                  <a:srgbClr val="C00000"/>
                </a:solidFill>
              </a:rPr>
              <a:t>w PO RYBY 2014-2020</a:t>
            </a:r>
            <a:endParaRPr lang="pl-PL" sz="2800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412776"/>
            <a:ext cx="8496944" cy="4786346"/>
          </a:xfrm>
        </p:spPr>
        <p:txBody>
          <a:bodyPr>
            <a:normAutofit/>
          </a:bodyPr>
          <a:lstStyle/>
          <a:p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pPr algn="ctr">
              <a:buNone/>
            </a:pPr>
            <a:r>
              <a:rPr lang="pl-PL" dirty="0" smtClean="0"/>
              <a:t>	</a:t>
            </a:r>
            <a:r>
              <a:rPr lang="pl-PL" b="1" dirty="0" smtClean="0"/>
              <a:t>Środki finansowe przeznaczone zostaną na: </a:t>
            </a:r>
          </a:p>
          <a:p>
            <a:pPr algn="ctr">
              <a:buNone/>
            </a:pPr>
            <a:endParaRPr lang="pl-PL" b="1" dirty="0" smtClean="0"/>
          </a:p>
          <a:p>
            <a:pPr lvl="0">
              <a:buClr>
                <a:srgbClr val="C00000"/>
              </a:buClr>
              <a:buFont typeface="Wingdings" pitchFamily="2" charset="2"/>
              <a:buChar char="ü"/>
            </a:pPr>
            <a:r>
              <a:rPr lang="pl-PL" sz="2200" b="1" dirty="0" smtClean="0"/>
              <a:t>realizację lokalnych strategii rozwoju </a:t>
            </a:r>
            <a:r>
              <a:rPr lang="pl-PL" sz="2200" dirty="0" smtClean="0"/>
              <a:t>(LSR) opracowanych przez RLGD, w tym koszty administrowania i aktywizacji lokalnej społeczności (ok. 90 300 000 €), </a:t>
            </a:r>
          </a:p>
          <a:p>
            <a:pPr lvl="0">
              <a:buClr>
                <a:srgbClr val="C00000"/>
              </a:buClr>
              <a:buFont typeface="Wingdings" pitchFamily="2" charset="2"/>
              <a:buChar char="ü"/>
            </a:pPr>
            <a:r>
              <a:rPr lang="pl-PL" sz="2200" b="1" dirty="0" smtClean="0"/>
              <a:t>działania prowadzone w ramach współpracy </a:t>
            </a:r>
            <a:r>
              <a:rPr lang="pl-PL" sz="2200" dirty="0" smtClean="0"/>
              <a:t>(ok. 1 875 000 €),</a:t>
            </a:r>
          </a:p>
          <a:p>
            <a:pPr lvl="0">
              <a:buClr>
                <a:srgbClr val="C00000"/>
              </a:buClr>
              <a:buFont typeface="Wingdings" pitchFamily="2" charset="2"/>
              <a:buChar char="ü"/>
            </a:pPr>
            <a:r>
              <a:rPr lang="pl-PL" sz="2200" b="1" dirty="0" smtClean="0"/>
              <a:t>wsparcie przygotowawcze </a:t>
            </a:r>
            <a:r>
              <a:rPr lang="pl-PL" sz="2200" dirty="0" smtClean="0"/>
              <a:t>dla stowarzyszeń, które będą chciały wziąć udział w konkursie na wybór LSR(ok. 1 500 000 €).</a:t>
            </a:r>
            <a:endParaRPr lang="pl-PL" sz="2200" dirty="0"/>
          </a:p>
        </p:txBody>
      </p:sp>
      <p:pic>
        <p:nvPicPr>
          <p:cNvPr id="4" name="Obraz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5805264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547664" y="1412776"/>
          <a:ext cx="6720408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04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400" b="0" dirty="0" smtClean="0">
                          <a:solidFill>
                            <a:schemeClr val="bg1"/>
                          </a:solidFill>
                        </a:rPr>
                        <a:t>Ponad </a:t>
                      </a:r>
                      <a:r>
                        <a:rPr lang="pl-PL" sz="2400" b="1" dirty="0" smtClean="0">
                          <a:solidFill>
                            <a:srgbClr val="C00000"/>
                          </a:solidFill>
                        </a:rPr>
                        <a:t>93 mln € </a:t>
                      </a:r>
                    </a:p>
                    <a:p>
                      <a:pPr algn="ctr"/>
                      <a:r>
                        <a:rPr lang="pl-PL" sz="2400" b="1" dirty="0" smtClean="0">
                          <a:solidFill>
                            <a:schemeClr val="bg1"/>
                          </a:solidFill>
                        </a:rPr>
                        <a:t>=</a:t>
                      </a:r>
                      <a:r>
                        <a:rPr lang="pl-PL" sz="24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pl-PL" sz="2400" b="1" dirty="0" smtClean="0">
                          <a:solidFill>
                            <a:srgbClr val="C00000"/>
                          </a:solidFill>
                        </a:rPr>
                        <a:t>15 % </a:t>
                      </a:r>
                      <a:r>
                        <a:rPr lang="pl-PL" sz="2400" b="0" dirty="0" smtClean="0">
                          <a:solidFill>
                            <a:schemeClr val="bg1"/>
                          </a:solidFill>
                        </a:rPr>
                        <a:t>alokacji przyznanej Polsce na lata 2014-2020</a:t>
                      </a:r>
                      <a:endParaRPr lang="pl-PL" sz="2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Obraz 5" descr="euro-symbo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45905">
            <a:off x="7413523" y="896055"/>
            <a:ext cx="1331640" cy="9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891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936104"/>
          </a:xfrm>
        </p:spPr>
        <p:txBody>
          <a:bodyPr>
            <a:noAutofit/>
          </a:bodyPr>
          <a:lstStyle/>
          <a:p>
            <a:r>
              <a:rPr lang="pl-PL" sz="3200" b="1" dirty="0" smtClean="0">
                <a:solidFill>
                  <a:srgbClr val="C00000"/>
                </a:solidFill>
              </a:rPr>
              <a:t>RLKS w ramach EFMR- cele i priorytety</a:t>
            </a:r>
            <a:endParaRPr lang="pl-PL" sz="32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 lnSpcReduction="10000"/>
          </a:bodyPr>
          <a:lstStyle/>
          <a:p>
            <a:pPr algn="just">
              <a:buClr>
                <a:srgbClr val="C00000"/>
              </a:buClr>
              <a:buFont typeface="Wingdings 2" pitchFamily="18" charset="2"/>
              <a:buChar char="R"/>
            </a:pPr>
            <a:r>
              <a:rPr lang="pl-PL" sz="2400" dirty="0" smtClean="0"/>
              <a:t>EFMR korzystając z instrumentu RLKS wspiera </a:t>
            </a:r>
          </a:p>
          <a:p>
            <a:pPr algn="just">
              <a:buClr>
                <a:srgbClr val="C00000"/>
              </a:buClr>
              <a:buNone/>
            </a:pPr>
            <a:r>
              <a:rPr lang="pl-PL" sz="2400" b="1" dirty="0" smtClean="0"/>
              <a:t>	</a:t>
            </a:r>
            <a:r>
              <a:rPr lang="pl-PL" sz="2400" dirty="0" smtClean="0"/>
              <a:t>cel tematyczny 8:</a:t>
            </a:r>
          </a:p>
          <a:p>
            <a:pPr algn="ctr">
              <a:buNone/>
            </a:pPr>
            <a:r>
              <a:rPr lang="pl-PL" sz="2400" dirty="0" smtClean="0"/>
              <a:t>Promowanie trwałego i wysokiej jakości </a:t>
            </a:r>
            <a:r>
              <a:rPr lang="pl-PL" sz="2400" b="1" dirty="0" smtClean="0">
                <a:solidFill>
                  <a:srgbClr val="C00000"/>
                </a:solidFill>
              </a:rPr>
              <a:t>zatrudnienia</a:t>
            </a:r>
            <a:r>
              <a:rPr lang="pl-PL" sz="2400" dirty="0" smtClean="0"/>
              <a:t> oraz wsparcie mobilności pracowników </a:t>
            </a:r>
          </a:p>
          <a:p>
            <a:pPr algn="ctr">
              <a:buNone/>
            </a:pPr>
            <a:endParaRPr lang="pl-PL" sz="2400" dirty="0" smtClean="0"/>
          </a:p>
          <a:p>
            <a:pPr>
              <a:buClr>
                <a:srgbClr val="C00000"/>
              </a:buClr>
              <a:buFont typeface="Wingdings 2" pitchFamily="18" charset="2"/>
              <a:buChar char="R"/>
            </a:pPr>
            <a:r>
              <a:rPr lang="pl-PL" dirty="0" smtClean="0"/>
              <a:t> </a:t>
            </a:r>
            <a:r>
              <a:rPr lang="pl-PL" sz="2000" dirty="0" smtClean="0"/>
              <a:t>oraz Priorytet Unii 4</a:t>
            </a:r>
          </a:p>
          <a:p>
            <a:pPr algn="ctr">
              <a:buNone/>
            </a:pPr>
            <a:r>
              <a:rPr lang="pl-PL" sz="2000" dirty="0" smtClean="0"/>
              <a:t>	Zwiększenie </a:t>
            </a:r>
            <a:r>
              <a:rPr lang="pl-PL" sz="2000" b="1" dirty="0" smtClean="0">
                <a:solidFill>
                  <a:srgbClr val="C00000"/>
                </a:solidFill>
              </a:rPr>
              <a:t>zatrudnienia</a:t>
            </a:r>
            <a:r>
              <a:rPr lang="pl-PL" sz="2000" dirty="0" smtClean="0"/>
              <a:t> i spójności terytorialnej</a:t>
            </a:r>
          </a:p>
          <a:p>
            <a:pPr algn="ctr">
              <a:buNone/>
            </a:pPr>
            <a:endParaRPr lang="pl-PL" sz="2000" dirty="0" smtClean="0"/>
          </a:p>
          <a:p>
            <a:pPr>
              <a:buClr>
                <a:srgbClr val="C00000"/>
              </a:buClr>
              <a:buFont typeface="Wingdings 2" pitchFamily="18" charset="2"/>
              <a:buChar char="R"/>
            </a:pPr>
            <a:r>
              <a:rPr lang="pl-PL" sz="2000" dirty="0" smtClean="0"/>
              <a:t>Ma się to dokonać poprzez realizację następującego celu szczegółowego:</a:t>
            </a:r>
          </a:p>
          <a:p>
            <a:pPr>
              <a:buClr>
                <a:srgbClr val="C00000"/>
              </a:buClr>
              <a:buNone/>
            </a:pPr>
            <a:endParaRPr lang="pl-PL" sz="2000" dirty="0" smtClean="0"/>
          </a:p>
          <a:p>
            <a:pPr algn="just">
              <a:buNone/>
            </a:pPr>
            <a:r>
              <a:rPr lang="pl-PL" sz="2000" dirty="0" smtClean="0"/>
              <a:t>	Promowanie wzrostu gospodarczego, włączenia społecznego oraz </a:t>
            </a:r>
            <a:r>
              <a:rPr lang="pl-PL" sz="2000" b="1" dirty="0" smtClean="0">
                <a:solidFill>
                  <a:srgbClr val="C00000"/>
                </a:solidFill>
              </a:rPr>
              <a:t>tworzenia miejsc pracy </a:t>
            </a:r>
            <a:r>
              <a:rPr lang="pl-PL" sz="2000" dirty="0" smtClean="0"/>
              <a:t>oraz </a:t>
            </a:r>
            <a:r>
              <a:rPr lang="pl-PL" sz="2000" b="1" dirty="0" smtClean="0">
                <a:solidFill>
                  <a:srgbClr val="C00000"/>
                </a:solidFill>
              </a:rPr>
              <a:t>wspieranie zdolności do zatrudnienia </a:t>
            </a:r>
            <a:r>
              <a:rPr lang="pl-PL" sz="2000" dirty="0" smtClean="0"/>
              <a:t>i </a:t>
            </a:r>
            <a:r>
              <a:rPr lang="pl-PL" sz="2000" b="1" dirty="0" smtClean="0">
                <a:solidFill>
                  <a:srgbClr val="C00000"/>
                </a:solidFill>
              </a:rPr>
              <a:t>mobilności na rynku pracy </a:t>
            </a:r>
            <a:r>
              <a:rPr lang="pl-PL" sz="2000" dirty="0" smtClean="0"/>
              <a:t>w społecznościach obszarów przybrzeżnych i śródlądowych zależnych od </a:t>
            </a:r>
            <a:r>
              <a:rPr lang="pl-PL" sz="2000" dirty="0" err="1" smtClean="0"/>
              <a:t>rybołówstwa</a:t>
            </a:r>
            <a:r>
              <a:rPr lang="pl-PL" sz="2000" dirty="0" smtClean="0"/>
              <a:t> i akwakultury, w tym </a:t>
            </a:r>
            <a:r>
              <a:rPr lang="pl-PL" sz="2000" b="1" dirty="0" smtClean="0">
                <a:solidFill>
                  <a:srgbClr val="C00000"/>
                </a:solidFill>
              </a:rPr>
              <a:t>dywersyfikacja działalności </a:t>
            </a:r>
            <a:r>
              <a:rPr lang="pl-PL" sz="2000" dirty="0" smtClean="0"/>
              <a:t>w ramach </a:t>
            </a:r>
            <a:r>
              <a:rPr lang="pl-PL" sz="2000" dirty="0" err="1" smtClean="0"/>
              <a:t>rybołówstwa</a:t>
            </a:r>
            <a:r>
              <a:rPr lang="pl-PL" sz="2000" dirty="0" smtClean="0"/>
              <a:t>,  także w kierunku innych sektorów gospodarki morskiej.</a:t>
            </a:r>
            <a:endParaRPr lang="pl-PL" sz="2000" dirty="0"/>
          </a:p>
        </p:txBody>
      </p:sp>
      <p:pic>
        <p:nvPicPr>
          <p:cNvPr id="4" name="Obraz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5805264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578328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Wskaźniki RLKS w ramach EFMR</a:t>
            </a:r>
            <a:endParaRPr lang="pl-PL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457200" y="1125538"/>
          <a:ext cx="8229600" cy="5199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Obraz 3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84368" y="5661248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C00000"/>
                </a:solidFill>
              </a:rPr>
              <a:t>Zwiększenie zatrudnienia i spójności terytorialnej (środki)</a:t>
            </a:r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l-PL" dirty="0" smtClean="0"/>
              <a:t>Wsparcie przygotowawcze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Realizacja lokalnych strategii rozwoju kierowanych przez społeczność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Działania z zakresu współpracy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Koszty bieżące i aktywizacja</a:t>
            </a:r>
            <a:endParaRPr lang="pl-PL" dirty="0"/>
          </a:p>
        </p:txBody>
      </p:sp>
      <p:pic>
        <p:nvPicPr>
          <p:cNvPr id="5" name="Obraz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5956126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075240" cy="564672"/>
          </a:xfrm>
        </p:spPr>
        <p:txBody>
          <a:bodyPr>
            <a:normAutofit fontScale="90000"/>
          </a:bodyPr>
          <a:lstStyle/>
          <a:p>
            <a:pPr lvl="0"/>
            <a:r>
              <a:rPr lang="pl-PL" dirty="0" smtClean="0"/>
              <a:t/>
            </a:r>
            <a:br>
              <a:rPr lang="pl-PL" dirty="0" smtClean="0"/>
            </a:br>
            <a:r>
              <a:rPr lang="pl-PL" sz="3100" b="1" dirty="0" smtClean="0">
                <a:solidFill>
                  <a:srgbClr val="C00000"/>
                </a:solidFill>
              </a:rPr>
              <a:t>Wsparcie dla operacji mających na celu:</a:t>
            </a:r>
            <a:endParaRPr lang="pl-PL" sz="31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692696"/>
            <a:ext cx="8147248" cy="5631904"/>
          </a:xfrm>
        </p:spPr>
        <p:txBody>
          <a:bodyPr>
            <a:noAutofit/>
          </a:bodyPr>
          <a:lstStyle/>
          <a:p>
            <a:pPr lvl="0">
              <a:buFont typeface="Wingdings" pitchFamily="2" charset="2"/>
              <a:buChar char="§"/>
            </a:pPr>
            <a:r>
              <a:rPr lang="pl-PL" sz="2000" dirty="0" smtClean="0"/>
              <a:t>Podnoszenie wartości produktów, tworzenie miejsc pracy, zachęcanie młodych ludzi i propagowanie innowacji na wszystkich etapach łańcucha dostaw produktów w sektorze rybołówstwa i akwakultury;</a:t>
            </a:r>
          </a:p>
          <a:p>
            <a:pPr lvl="0">
              <a:buFont typeface="Wingdings" pitchFamily="2" charset="2"/>
              <a:buChar char="§"/>
            </a:pPr>
            <a:r>
              <a:rPr lang="pl-PL" sz="2000" dirty="0" smtClean="0"/>
              <a:t>Wspieranie różnicowania działalności w ramach rybołówstwa przemysłowego i poza nim, wspieranie uczenia się przez całe życie i tworzenia miejsc pracy na obszarach rybackich;</a:t>
            </a:r>
          </a:p>
          <a:p>
            <a:pPr lvl="0">
              <a:buFont typeface="Wingdings" pitchFamily="2" charset="2"/>
              <a:buChar char="§"/>
            </a:pPr>
            <a:r>
              <a:rPr lang="pl-PL" sz="2000" dirty="0" smtClean="0"/>
              <a:t>Wspieranie i wykorzystanie atutów środowiska na obszarach rybackich i obszarach akwakultury, w tym działania na rzecz łagodzenia zmiany klimatu;</a:t>
            </a:r>
          </a:p>
          <a:p>
            <a:pPr lvl="0">
              <a:buFont typeface="Wingdings" pitchFamily="2" charset="2"/>
              <a:buChar char="§"/>
            </a:pPr>
            <a:r>
              <a:rPr lang="pl-PL" sz="2000" dirty="0" smtClean="0"/>
              <a:t>Propagowanie dobrostanu społecznego i dziedzictwa kulturowego na obszarach rybackich i obszarach akwakultury, w tym dziedzictwa kulturowego rybołówstwa i akwakultury oraz morskiego dziedzictwa kulturowego;</a:t>
            </a:r>
          </a:p>
          <a:p>
            <a:pPr lvl="0">
              <a:buFont typeface="Wingdings" pitchFamily="2" charset="2"/>
              <a:buChar char="§"/>
            </a:pPr>
            <a:r>
              <a:rPr lang="pl-PL" sz="2000" dirty="0" smtClean="0"/>
              <a:t>Powierzenie społecznościom rybackim ważniejszej roli w rozwoju lokalnym i zarządzaniu lokalnymi zasobami rybołówstwa i działalnością morską.</a:t>
            </a:r>
          </a:p>
        </p:txBody>
      </p:sp>
      <p:pic>
        <p:nvPicPr>
          <p:cNvPr id="5" name="Picture 5" descr="C:\Documents and Settings\powala.miroslawa\Pulpit\MOTYWY\MC90043383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1355">
            <a:off x="2523980" y="804916"/>
            <a:ext cx="4672556" cy="4672556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 rot="489441">
            <a:off x="3337176" y="1933749"/>
            <a:ext cx="29105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Warunki</a:t>
            </a:r>
            <a:r>
              <a:rPr lang="pl-PL" sz="2800" dirty="0" smtClean="0"/>
              <a:t> oraz </a:t>
            </a:r>
            <a:r>
              <a:rPr lang="pl-PL" sz="2800" b="1" dirty="0" smtClean="0"/>
              <a:t>zakres pomocy</a:t>
            </a:r>
            <a:r>
              <a:rPr lang="pl-PL" sz="2800" dirty="0" smtClean="0"/>
              <a:t> zostanie określony w krajowych aktach prawnych</a:t>
            </a:r>
            <a:endParaRPr lang="pl-PL" sz="2800" dirty="0"/>
          </a:p>
        </p:txBody>
      </p:sp>
      <p:pic>
        <p:nvPicPr>
          <p:cNvPr id="7" name="Obraz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5661248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Realizacja LSR</a:t>
            </a:r>
            <a:endParaRPr lang="pl-PL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0" y="1772816"/>
          <a:ext cx="6516216" cy="4570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pole tekstowe 7"/>
          <p:cNvSpPr txBox="1"/>
          <p:nvPr/>
        </p:nvSpPr>
        <p:spPr>
          <a:xfrm>
            <a:off x="6228184" y="1988840"/>
            <a:ext cx="2915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WSKAŹNIKI   LSR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6588224" y="270892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WSKAŹNIKI </a:t>
            </a:r>
          </a:p>
          <a:p>
            <a:pPr algn="ctr"/>
            <a:r>
              <a:rPr lang="pl-PL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 RYBY 2014-2020</a:t>
            </a:r>
            <a:endParaRPr lang="pl-PL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Obraz 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56376" y="5805264"/>
            <a:ext cx="100838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8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algn="ctr">
              <a:buFont typeface="Wingdings 2" pitchFamily="18" charset="2"/>
              <a:buNone/>
            </a:pPr>
            <a:endParaRPr lang="pl-PL" sz="3200" b="1" i="1" dirty="0" smtClean="0">
              <a:solidFill>
                <a:srgbClr val="FF0000"/>
              </a:solidFill>
            </a:endParaRPr>
          </a:p>
          <a:p>
            <a:pPr algn="ctr">
              <a:buFont typeface="Wingdings 2" pitchFamily="18" charset="2"/>
              <a:buNone/>
            </a:pPr>
            <a:endParaRPr lang="pl-PL" sz="3200" b="1" i="1" dirty="0" smtClean="0">
              <a:solidFill>
                <a:srgbClr val="FF0000"/>
              </a:solidFill>
            </a:endParaRPr>
          </a:p>
          <a:p>
            <a:pPr algn="ctr">
              <a:buFont typeface="Wingdings 2" pitchFamily="18" charset="2"/>
              <a:buNone/>
            </a:pPr>
            <a:r>
              <a:rPr lang="pl-PL" sz="3200" b="1" i="1" dirty="0" smtClean="0">
                <a:solidFill>
                  <a:srgbClr val="C00000"/>
                </a:solidFill>
              </a:rPr>
              <a:t>Dziękuję za uwagę</a:t>
            </a:r>
          </a:p>
          <a:p>
            <a:pPr algn="ctr">
              <a:buFont typeface="Wingdings 2" pitchFamily="18" charset="2"/>
              <a:buNone/>
            </a:pPr>
            <a:endParaRPr lang="pl-PL" sz="3200" b="1" dirty="0" smtClean="0">
              <a:solidFill>
                <a:srgbClr val="FFC000"/>
              </a:solidFill>
              <a:latin typeface="Cambria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pl-PL" sz="3200" dirty="0" smtClean="0">
                <a:solidFill>
                  <a:schemeClr val="tx2"/>
                </a:solidFill>
              </a:rPr>
              <a:t>Departament Rybołówstwa </a:t>
            </a:r>
          </a:p>
          <a:p>
            <a:pPr algn="ctr">
              <a:buFont typeface="Wingdings 2" pitchFamily="18" charset="2"/>
              <a:buNone/>
            </a:pPr>
            <a:r>
              <a:rPr lang="pl-PL" sz="2400" dirty="0" smtClean="0">
                <a:solidFill>
                  <a:schemeClr val="tx2"/>
                </a:solidFill>
              </a:rPr>
              <a:t>Ministerstwo Rolnictwa i Rozwoju Wsi</a:t>
            </a:r>
          </a:p>
          <a:p>
            <a:pPr algn="ctr">
              <a:buFont typeface="Wingdings 2" pitchFamily="18" charset="2"/>
              <a:buNone/>
            </a:pPr>
            <a:endParaRPr lang="pl-PL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endParaRPr lang="pl-PL" dirty="0"/>
          </a:p>
        </p:txBody>
      </p:sp>
      <p:pic>
        <p:nvPicPr>
          <p:cNvPr id="4" name="Picture 5" descr="C:\Documents and Settings\tczor\Pulpit\Wizualizacja\PO RYBY Logo2 CMY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4941168"/>
            <a:ext cx="1763914" cy="146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Symbol zastępczy zawartości 3" descr="logo_ministerstwa (2)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4869160"/>
            <a:ext cx="1512168" cy="155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2885</TotalTime>
  <Words>1649</Words>
  <Application>Microsoft Office PowerPoint</Application>
  <PresentationFormat>Pokaz na ekranie (4:3)</PresentationFormat>
  <Paragraphs>316</Paragraphs>
  <Slides>30</Slides>
  <Notes>19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1" baseType="lpstr">
      <vt:lpstr>Przepływ</vt:lpstr>
      <vt:lpstr> </vt:lpstr>
      <vt:lpstr>Plan prezentacji  </vt:lpstr>
      <vt:lpstr>Slajd 3</vt:lpstr>
      <vt:lpstr>Ukierunkowanie funduszy na realizację celów strategii „Europa 2020” oznacza:</vt:lpstr>
      <vt:lpstr>PO RYBY 2014-2020</vt:lpstr>
      <vt:lpstr>Aktualny stan prac nad PO RYBY 2014-2020 </vt:lpstr>
      <vt:lpstr>PO RYBY 2014-2020</vt:lpstr>
      <vt:lpstr>PO RYBY 2014-2020</vt:lpstr>
      <vt:lpstr>PO RYBY 2014-2020</vt:lpstr>
      <vt:lpstr>PO RYBY 2014-2020</vt:lpstr>
      <vt:lpstr>PO RYBY 2014-2020</vt:lpstr>
      <vt:lpstr>PO RYBY 2014-2020</vt:lpstr>
      <vt:lpstr>Slajd 13</vt:lpstr>
      <vt:lpstr>Podstawa prawna</vt:lpstr>
      <vt:lpstr>Slajd 15</vt:lpstr>
      <vt:lpstr>Mechanizmy koordynacji i komplementarności  w ramach EFSI</vt:lpstr>
      <vt:lpstr>Obszar kwalifikujący się do wsparcia</vt:lpstr>
      <vt:lpstr>Wybór RLGD/LSR</vt:lpstr>
      <vt:lpstr>Kryteria dostępu i wyboru lokalnych strategii rozwoju</vt:lpstr>
      <vt:lpstr>Zadania RLGD  (art. 34 ust. 3 rozporządzenia ramowego) między innymi </vt:lpstr>
      <vt:lpstr>Regulacje właściwe dla RLKS w ramach EFMR</vt:lpstr>
      <vt:lpstr>Regulacje właściwe dla RLKS w ramach EFMR c.d.</vt:lpstr>
      <vt:lpstr>Regulacje właściwe dla RLKS w ramach EFMR c.d.</vt:lpstr>
      <vt:lpstr>Alokacja na działania w ramach instrumentu RLKS  w PO RYBY 2014-2020</vt:lpstr>
      <vt:lpstr>RLKS w ramach EFMR- cele i priorytety</vt:lpstr>
      <vt:lpstr>Wskaźniki RLKS w ramach EFMR</vt:lpstr>
      <vt:lpstr>Zwiększenie zatrudnienia i spójności terytorialnej (środki)</vt:lpstr>
      <vt:lpstr> Wsparcie dla operacji mających na celu:</vt:lpstr>
      <vt:lpstr>Realizacja LSR</vt:lpstr>
      <vt:lpstr>Slajd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AWASIL</dc:creator>
  <cp:lastModifiedBy>JP</cp:lastModifiedBy>
  <cp:revision>360</cp:revision>
  <dcterms:created xsi:type="dcterms:W3CDTF">2013-09-04T09:04:42Z</dcterms:created>
  <dcterms:modified xsi:type="dcterms:W3CDTF">2014-11-06T09:22:18Z</dcterms:modified>
</cp:coreProperties>
</file>